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6" r:id="rId7"/>
    <p:sldId id="268" r:id="rId8"/>
    <p:sldId id="259" r:id="rId9"/>
    <p:sldId id="263" r:id="rId10"/>
    <p:sldId id="260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A5A299-E7C2-426C-A2FA-308D5C504E38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79E7BD-4F23-4D02-8F99-95C50575AD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22" y="1046018"/>
            <a:ext cx="8269000" cy="46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5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91400" cy="914400"/>
          </a:xfrm>
        </p:spPr>
        <p:txBody>
          <a:bodyPr/>
          <a:lstStyle/>
          <a:p>
            <a:r>
              <a:rPr lang="en-US" dirty="0" smtClean="0"/>
              <a:t>www.netpress.mk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100366" cy="4754563"/>
          </a:xfrm>
        </p:spPr>
      </p:pic>
    </p:spTree>
    <p:extLst>
      <p:ext uri="{BB962C8B-B14F-4D97-AF65-F5344CB8AC3E}">
        <p14:creationId xmlns:p14="http://schemas.microsoft.com/office/powerpoint/2010/main" val="30243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9" y="2057400"/>
            <a:ext cx="3680481" cy="24816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057401"/>
            <a:ext cx="3898200" cy="2518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2869" y="4800600"/>
            <a:ext cx="3680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Orce</a:t>
            </a:r>
            <a:r>
              <a:rPr lang="en-US" dirty="0" smtClean="0"/>
              <a:t> </a:t>
            </a:r>
            <a:r>
              <a:rPr lang="en-US" dirty="0" err="1" smtClean="0"/>
              <a:t>Kamcev</a:t>
            </a:r>
            <a:endParaRPr lang="mk-MK" dirty="0"/>
          </a:p>
        </p:txBody>
      </p:sp>
      <p:sp>
        <p:nvSpPr>
          <p:cNvPr id="6" name="Rectangle 5"/>
          <p:cNvSpPr/>
          <p:nvPr/>
        </p:nvSpPr>
        <p:spPr>
          <a:xfrm>
            <a:off x="4932219" y="4839793"/>
            <a:ext cx="3789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Saso</a:t>
            </a:r>
            <a:r>
              <a:rPr lang="en-US" dirty="0" smtClean="0"/>
              <a:t> </a:t>
            </a:r>
            <a:r>
              <a:rPr lang="en-US" dirty="0" err="1" smtClean="0"/>
              <a:t>Mijalkov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1559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22" y="609600"/>
            <a:ext cx="8269000" cy="46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1"/>
                </a:solidFill>
              </a:rPr>
              <a:t>Two pillars of media corru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- </a:t>
            </a:r>
            <a:r>
              <a:rPr lang="en-US" sz="2800" b="1" dirty="0">
                <a:solidFill>
                  <a:schemeClr val="tx1"/>
                </a:solidFill>
              </a:rPr>
              <a:t>m</a:t>
            </a:r>
            <a:r>
              <a:rPr lang="en-US" sz="2800" b="1" dirty="0" smtClean="0">
                <a:solidFill>
                  <a:schemeClr val="tx1"/>
                </a:solidFill>
              </a:rPr>
              <a:t>edia ownership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- media campaigns paid by the Government</a:t>
            </a:r>
          </a:p>
          <a:p>
            <a:pPr>
              <a:buFontTx/>
              <a:buChar char="-"/>
            </a:pP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718" y="2286000"/>
            <a:ext cx="2136385" cy="15097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29" y="2286000"/>
            <a:ext cx="2470856" cy="1570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9" y="4572000"/>
            <a:ext cx="2976665" cy="19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dirty="0" smtClean="0">
                <a:solidFill>
                  <a:schemeClr val="tx1"/>
                </a:solidFill>
              </a:rPr>
              <a:t>Elections</a:t>
            </a:r>
          </a:p>
          <a:p>
            <a:pPr marL="0" indent="0" algn="ctr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8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Biggest </a:t>
            </a:r>
            <a:r>
              <a:rPr lang="en-US" sz="8000" dirty="0">
                <a:solidFill>
                  <a:schemeClr val="tx1"/>
                </a:solidFill>
              </a:rPr>
              <a:t>media donate </a:t>
            </a:r>
            <a:r>
              <a:rPr lang="en-US" sz="8000" dirty="0" smtClean="0">
                <a:solidFill>
                  <a:schemeClr val="tx1"/>
                </a:solidFill>
              </a:rPr>
              <a:t>for </a:t>
            </a:r>
            <a:r>
              <a:rPr lang="en-US" sz="8000" dirty="0">
                <a:solidFill>
                  <a:schemeClr val="tx1"/>
                </a:solidFill>
              </a:rPr>
              <a:t>the ruling </a:t>
            </a:r>
            <a:r>
              <a:rPr lang="en-US" sz="8000" dirty="0" smtClean="0">
                <a:solidFill>
                  <a:schemeClr val="tx1"/>
                </a:solidFill>
              </a:rPr>
              <a:t>party </a:t>
            </a:r>
            <a:r>
              <a:rPr lang="en-US" sz="8000" dirty="0">
                <a:solidFill>
                  <a:schemeClr val="tx1"/>
                </a:solidFill>
              </a:rPr>
              <a:t>campaign</a:t>
            </a:r>
          </a:p>
          <a:p>
            <a:pPr marL="0" indent="0" algn="ctr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16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6000" dirty="0">
                <a:solidFill>
                  <a:schemeClr val="tx1"/>
                </a:solidFill>
              </a:rPr>
              <a:t>Elections are won</a:t>
            </a:r>
          </a:p>
          <a:p>
            <a:pPr marL="0" indent="0" algn="ctr">
              <a:buNone/>
            </a:pPr>
            <a:endParaRPr lang="en-US" sz="5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5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5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5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8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Biggest </a:t>
            </a:r>
            <a:r>
              <a:rPr lang="en-US" sz="8000" dirty="0">
                <a:solidFill>
                  <a:schemeClr val="tx1"/>
                </a:solidFill>
              </a:rPr>
              <a:t>media </a:t>
            </a:r>
            <a:r>
              <a:rPr lang="en-US" sz="8000" dirty="0" smtClean="0">
                <a:solidFill>
                  <a:schemeClr val="tx1"/>
                </a:solidFill>
              </a:rPr>
              <a:t>get money for Government </a:t>
            </a: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campaigns fund by budget money</a:t>
            </a:r>
          </a:p>
          <a:p>
            <a:pPr marL="0" indent="0" algn="ctr">
              <a:buNone/>
            </a:pPr>
            <a:r>
              <a:rPr lang="en-US" sz="5000" dirty="0" smtClean="0"/>
              <a:t> </a:t>
            </a:r>
            <a:endParaRPr lang="en-US" sz="5000" dirty="0"/>
          </a:p>
        </p:txBody>
      </p:sp>
      <p:pic>
        <p:nvPicPr>
          <p:cNvPr id="11" name="Picture 2" descr="C:\Users\Vlado\AppData\Local\Microsoft\Windows\INetCache\IE\93JDMVC8\MC90043261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19595" y="838200"/>
            <a:ext cx="616529" cy="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Vlado\AppData\Local\Microsoft\Windows\INetCache\IE\93JDMVC8\MC90043261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19594" y="2362201"/>
            <a:ext cx="616529" cy="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Vlado\AppData\Local\Microsoft\Windows\INetCache\IE\93JDMVC8\MC90043261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19595" y="3830782"/>
            <a:ext cx="616529" cy="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5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buNone/>
            </a:pPr>
            <a:r>
              <a:rPr lang="mk-MK" sz="4000" dirty="0" smtClean="0">
                <a:solidFill>
                  <a:schemeClr val="tx1"/>
                </a:solidFill>
              </a:rPr>
              <a:t>2014 </a:t>
            </a:r>
            <a:r>
              <a:rPr lang="en-US" sz="4000" dirty="0" smtClean="0">
                <a:solidFill>
                  <a:schemeClr val="tx1"/>
                </a:solidFill>
              </a:rPr>
              <a:t>Elections</a:t>
            </a:r>
            <a:r>
              <a:rPr lang="mk-MK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donations</a:t>
            </a:r>
            <a:endParaRPr lang="mk-MK" sz="4000" dirty="0" smtClean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endParaRPr lang="mk-MK" b="1" dirty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mk-MK" sz="2000" b="1" dirty="0" smtClean="0">
                <a:solidFill>
                  <a:schemeClr val="tx1"/>
                </a:solidFill>
              </a:rPr>
              <a:t>МПМ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            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251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</a:rPr>
              <a:t>061 </a:t>
            </a:r>
            <a:r>
              <a:rPr lang="en-US" sz="2000" b="1" dirty="0" smtClean="0">
                <a:solidFill>
                  <a:schemeClr val="tx1"/>
                </a:solidFill>
              </a:rPr>
              <a:t>euros 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ТВ </a:t>
            </a:r>
            <a:r>
              <a:rPr lang="ru-RU" sz="2000" b="1" dirty="0">
                <a:solidFill>
                  <a:schemeClr val="tx1"/>
                </a:solidFill>
              </a:rPr>
              <a:t>Сител      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160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</a:rPr>
              <a:t>227 </a:t>
            </a:r>
            <a:r>
              <a:rPr lang="en-US" sz="2000" b="1" dirty="0">
                <a:solidFill>
                  <a:schemeClr val="tx1"/>
                </a:solidFill>
              </a:rPr>
              <a:t>euros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Канал 5 </a:t>
            </a:r>
            <a:r>
              <a:rPr lang="ru-RU" sz="2000" b="1" dirty="0">
                <a:solidFill>
                  <a:schemeClr val="tx1"/>
                </a:solidFill>
              </a:rPr>
              <a:t>         </a:t>
            </a:r>
            <a:r>
              <a:rPr lang="ru-RU" sz="2000" b="1" dirty="0" smtClean="0">
                <a:solidFill>
                  <a:schemeClr val="tx1"/>
                </a:solidFill>
              </a:rPr>
              <a:t>144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</a:rPr>
              <a:t>480 </a:t>
            </a:r>
            <a:r>
              <a:rPr lang="en-US" sz="2000" b="1" dirty="0">
                <a:solidFill>
                  <a:schemeClr val="tx1"/>
                </a:solidFill>
              </a:rPr>
              <a:t>euros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ТВ Алфа </a:t>
            </a:r>
            <a:r>
              <a:rPr lang="ru-RU" sz="2000" b="1" dirty="0">
                <a:solidFill>
                  <a:schemeClr val="tx1"/>
                </a:solidFill>
              </a:rPr>
              <a:t>         </a:t>
            </a:r>
            <a:r>
              <a:rPr lang="ru-RU" sz="2000" b="1" dirty="0" smtClean="0">
                <a:solidFill>
                  <a:schemeClr val="tx1"/>
                </a:solidFill>
              </a:rPr>
              <a:t> 76.000 </a:t>
            </a:r>
            <a:r>
              <a:rPr lang="en-US" sz="2000" b="1" dirty="0" smtClean="0">
                <a:solidFill>
                  <a:schemeClr val="tx1"/>
                </a:solidFill>
              </a:rPr>
              <a:t>euros</a:t>
            </a:r>
            <a:endParaRPr lang="mk-MK" sz="2000" b="1" dirty="0" smtClean="0">
              <a:solidFill>
                <a:schemeClr val="tx1"/>
              </a:solidFill>
            </a:endParaRPr>
          </a:p>
          <a:p>
            <a:pPr algn="ctr" fontAlgn="base"/>
            <a:endParaRPr lang="mk-MK" sz="2000" b="1" dirty="0">
              <a:solidFill>
                <a:schemeClr val="tx1"/>
              </a:solidFill>
            </a:endParaRPr>
          </a:p>
          <a:p>
            <a:pPr algn="ctr" fontAlgn="base"/>
            <a:endParaRPr lang="mk-MK" sz="2000" b="1" dirty="0" smtClean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First half of 2014</a:t>
            </a:r>
          </a:p>
          <a:p>
            <a:pPr marL="0" indent="0" algn="ctr" fontAlgn="base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 algn="ctr" fontAlgn="base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 Government spends</a:t>
            </a:r>
            <a:r>
              <a:rPr lang="mk-MK" sz="2000" dirty="0" smtClean="0">
                <a:solidFill>
                  <a:schemeClr val="tx1"/>
                </a:solidFill>
              </a:rPr>
              <a:t> 4 </a:t>
            </a:r>
            <a:r>
              <a:rPr lang="en-US" sz="2000" dirty="0" smtClean="0">
                <a:solidFill>
                  <a:schemeClr val="tx1"/>
                </a:solidFill>
              </a:rPr>
              <a:t>million euros on campaigns for </a:t>
            </a:r>
          </a:p>
          <a:p>
            <a:pPr marL="0" indent="0" algn="ctr" fontAlgn="base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“public benefit”</a:t>
            </a:r>
            <a:endParaRPr lang="ru-RU" sz="2000" dirty="0">
              <a:solidFill>
                <a:schemeClr val="tx1"/>
              </a:solidFill>
            </a:endParaRPr>
          </a:p>
          <a:p>
            <a:endParaRPr lang="mk-MK" dirty="0"/>
          </a:p>
        </p:txBody>
      </p:sp>
      <p:pic>
        <p:nvPicPr>
          <p:cNvPr id="5" name="Picture 2" descr="C:\Users\Vlado\AppData\Local\Microsoft\Windows\INetCache\IE\93JDMVC8\MC90043261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56353" y="3162301"/>
            <a:ext cx="616529" cy="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2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66896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>
                <a:solidFill>
                  <a:schemeClr val="tx1"/>
                </a:solidFill>
              </a:rPr>
              <a:t>much money the Government is </a:t>
            </a:r>
            <a:r>
              <a:rPr lang="en-US" dirty="0" smtClean="0">
                <a:solidFill>
                  <a:schemeClr val="tx1"/>
                </a:solidFill>
              </a:rPr>
              <a:t>spending?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By witch criteria the Government selects the media for the public campaigns? 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List of the media and the money that they get?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6000" dirty="0" smtClean="0">
                <a:solidFill>
                  <a:schemeClr val="tx1"/>
                </a:solidFill>
              </a:rPr>
              <a:t>SORRY!</a:t>
            </a:r>
            <a:endParaRPr lang="en-US" sz="6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1.You </a:t>
            </a:r>
            <a:r>
              <a:rPr lang="en-US" sz="4000" dirty="0">
                <a:solidFill>
                  <a:schemeClr val="tx1"/>
                </a:solidFill>
              </a:rPr>
              <a:t>need security </a:t>
            </a:r>
            <a:r>
              <a:rPr lang="en-US" sz="4000" dirty="0" smtClean="0">
                <a:solidFill>
                  <a:schemeClr val="tx1"/>
                </a:solidFill>
              </a:rPr>
              <a:t>certificate!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2. It’s a personal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65283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668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mk-MK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57200"/>
            <a:ext cx="2286000" cy="2397902"/>
          </a:xfrm>
          <a:prstGeom prst="rect">
            <a:avLst/>
          </a:prstGeom>
        </p:spPr>
      </p:pic>
      <p:pic>
        <p:nvPicPr>
          <p:cNvPr id="4" name="Picture 2" descr="C:\Users\Vlado\AppData\Local\Microsoft\Windows\INetCache\IE\93JDMVC8\MC90043261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56353" y="3162301"/>
            <a:ext cx="616529" cy="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199"/>
            <a:ext cx="2016548" cy="176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685800"/>
            <a:ext cx="7315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/>
              <a:t>Why </a:t>
            </a:r>
            <a:r>
              <a:rPr lang="en-US" sz="5000" dirty="0" err="1" smtClean="0"/>
              <a:t>Mediapedia</a:t>
            </a:r>
            <a:r>
              <a:rPr lang="en-US" sz="5000" dirty="0" smtClean="0"/>
              <a:t>?</a:t>
            </a:r>
            <a:endParaRPr lang="mk-MK" sz="5000" dirty="0"/>
          </a:p>
        </p:txBody>
      </p:sp>
      <p:sp>
        <p:nvSpPr>
          <p:cNvPr id="9" name="Rectangle 8"/>
          <p:cNvSpPr/>
          <p:nvPr/>
        </p:nvSpPr>
        <p:spPr>
          <a:xfrm>
            <a:off x="1447800" y="2590800"/>
            <a:ext cx="6400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44 </a:t>
            </a:r>
            <a:r>
              <a:rPr lang="en-US" sz="6000" dirty="0"/>
              <a:t>% </a:t>
            </a:r>
            <a:r>
              <a:rPr lang="en-US" sz="3000" dirty="0" smtClean="0"/>
              <a:t>of Macedonians </a:t>
            </a:r>
            <a:r>
              <a:rPr lang="en-US" sz="3000" dirty="0"/>
              <a:t>are getting informed </a:t>
            </a:r>
            <a:r>
              <a:rPr lang="en-US" sz="3000" dirty="0" smtClean="0"/>
              <a:t>from </a:t>
            </a:r>
            <a:r>
              <a:rPr lang="en-US" sz="3000" dirty="0"/>
              <a:t>the </a:t>
            </a:r>
            <a:r>
              <a:rPr lang="en-US" sz="3000" dirty="0" smtClean="0"/>
              <a:t>web everyday </a:t>
            </a:r>
            <a:r>
              <a:rPr lang="en-US" sz="3000" dirty="0"/>
              <a:t>or almost </a:t>
            </a:r>
            <a:r>
              <a:rPr lang="en-US" sz="3000" dirty="0" smtClean="0"/>
              <a:t>everyday </a:t>
            </a:r>
            <a:br>
              <a:rPr lang="en-US" sz="3000" dirty="0" smtClean="0"/>
            </a:br>
            <a:r>
              <a:rPr lang="en-US" sz="3000" dirty="0" smtClean="0"/>
              <a:t>(2013)</a:t>
            </a:r>
          </a:p>
        </p:txBody>
      </p:sp>
    </p:spTree>
    <p:extLst>
      <p:ext uri="{BB962C8B-B14F-4D97-AF65-F5344CB8AC3E}">
        <p14:creationId xmlns:p14="http://schemas.microsoft.com/office/powerpoint/2010/main" val="10026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96200" cy="533400"/>
          </a:xfrm>
        </p:spPr>
        <p:txBody>
          <a:bodyPr/>
          <a:lstStyle/>
          <a:p>
            <a:r>
              <a:rPr lang="en-US" sz="4800" dirty="0" smtClean="0"/>
              <a:t>www.kurir.mk</a:t>
            </a:r>
            <a:endParaRPr lang="en-US" sz="4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8178554" cy="5105400"/>
          </a:xfrm>
        </p:spPr>
      </p:pic>
    </p:spTree>
    <p:extLst>
      <p:ext uri="{BB962C8B-B14F-4D97-AF65-F5344CB8AC3E}">
        <p14:creationId xmlns:p14="http://schemas.microsoft.com/office/powerpoint/2010/main" val="246736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www.republika.mk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25253"/>
            <a:ext cx="8229600" cy="4475856"/>
          </a:xfrm>
        </p:spPr>
      </p:pic>
    </p:spTree>
    <p:extLst>
      <p:ext uri="{BB962C8B-B14F-4D97-AF65-F5344CB8AC3E}">
        <p14:creationId xmlns:p14="http://schemas.microsoft.com/office/powerpoint/2010/main" val="25995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1010</TotalTime>
  <Words>108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Courier New</vt:lpstr>
      <vt:lpstr>Palatino Linotype</vt:lpstr>
      <vt:lpstr>Executive</vt:lpstr>
      <vt:lpstr>PowerPoint Presentation</vt:lpstr>
      <vt:lpstr>  Two pillars of media corruption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www.kurir.mk</vt:lpstr>
      <vt:lpstr>www.republika.mk</vt:lpstr>
      <vt:lpstr>www.netpress.mk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ownership in Macedonia</dc:title>
  <dc:creator>user</dc:creator>
  <cp:lastModifiedBy>Aida</cp:lastModifiedBy>
  <cp:revision>39</cp:revision>
  <dcterms:created xsi:type="dcterms:W3CDTF">2014-06-11T09:44:21Z</dcterms:created>
  <dcterms:modified xsi:type="dcterms:W3CDTF">2014-12-10T22:45:10Z</dcterms:modified>
</cp:coreProperties>
</file>