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0F40"/>
    <a:srgbClr val="DE0E2C"/>
    <a:srgbClr val="CB2162"/>
    <a:srgbClr val="C42920"/>
    <a:srgbClr val="5A90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B18F4-34B3-41EA-8744-1A863A5FC93C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576F5-6236-4CA8-AD89-BBF8EBCECC2D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6348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94221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5984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8451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43033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56529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9117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426422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86042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89417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0594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76341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69267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/>
          <a:p>
            <a:r>
              <a:rPr lang="en-US" b="1" smtClean="0"/>
              <a:t>Why media policy failed to protect the public interest?</a:t>
            </a:r>
            <a:endParaRPr lang="mk-MK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7920880" cy="115212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err="1" smtClean="0"/>
              <a:t>Sne</a:t>
            </a:r>
            <a:r>
              <a:rPr lang="sl-SI" sz="2800" smtClean="0"/>
              <a:t>ž</a:t>
            </a:r>
            <a:r>
              <a:rPr lang="en-US" sz="2800" smtClean="0"/>
              <a:t>ana </a:t>
            </a:r>
            <a:r>
              <a:rPr lang="en-US" sz="2800" dirty="0" smtClean="0"/>
              <a:t>Trpevska, Professor in Media Law</a:t>
            </a:r>
          </a:p>
          <a:p>
            <a:pPr algn="l"/>
            <a:r>
              <a:rPr lang="en-US" sz="2800" dirty="0" smtClean="0"/>
              <a:t>School of Journalism and Public </a:t>
            </a:r>
            <a:r>
              <a:rPr lang="en-US" sz="2800" dirty="0" smtClean="0"/>
              <a:t>Relations</a:t>
            </a:r>
            <a:r>
              <a:rPr lang="sl-SI" sz="2800" dirty="0" smtClean="0"/>
              <a:t>, </a:t>
            </a:r>
            <a:r>
              <a:rPr lang="sl-SI" sz="2800" dirty="0" err="1" smtClean="0"/>
              <a:t>co</a:t>
            </a:r>
            <a:r>
              <a:rPr lang="sl-SI" sz="2800" dirty="0" smtClean="0"/>
              <a:t>-</a:t>
            </a:r>
            <a:r>
              <a:rPr lang="sl-SI" sz="2800" dirty="0" err="1" smtClean="0"/>
              <a:t>author</a:t>
            </a:r>
            <a:r>
              <a:rPr lang="sl-SI" sz="2800" dirty="0" smtClean="0"/>
              <a:t> </a:t>
            </a:r>
            <a:r>
              <a:rPr lang="sl-SI" sz="2800" dirty="0" smtClean="0"/>
              <a:t>of </a:t>
            </a:r>
            <a:r>
              <a:rPr lang="sl-SI" sz="2800" dirty="0" err="1" smtClean="0"/>
              <a:t>the</a:t>
            </a:r>
            <a:r>
              <a:rPr lang="sl-SI" sz="2800" dirty="0" smtClean="0"/>
              <a:t> </a:t>
            </a:r>
            <a:r>
              <a:rPr lang="sl-SI" sz="2800" dirty="0" err="1" smtClean="0"/>
              <a:t>media</a:t>
            </a:r>
            <a:r>
              <a:rPr lang="sl-SI" sz="2800" dirty="0" smtClean="0"/>
              <a:t> </a:t>
            </a:r>
            <a:r>
              <a:rPr lang="sl-SI" sz="2800" dirty="0" err="1" smtClean="0"/>
              <a:t>integrity</a:t>
            </a:r>
            <a:r>
              <a:rPr lang="sl-SI" sz="2800" dirty="0" smtClean="0"/>
              <a:t> </a:t>
            </a:r>
            <a:r>
              <a:rPr lang="sl-SI" sz="2800" dirty="0" err="1" smtClean="0"/>
              <a:t>research</a:t>
            </a:r>
            <a:r>
              <a:rPr lang="sl-SI" sz="2800" dirty="0" smtClean="0"/>
              <a:t> </a:t>
            </a:r>
            <a:r>
              <a:rPr lang="sl-SI" sz="2800" dirty="0" err="1" smtClean="0"/>
              <a:t>report</a:t>
            </a:r>
            <a:r>
              <a:rPr lang="sl-SI" sz="2800" dirty="0" smtClean="0"/>
              <a:t> for </a:t>
            </a:r>
            <a:r>
              <a:rPr lang="sl-SI" sz="2800" dirty="0" err="1" smtClean="0"/>
              <a:t>Macedonia</a:t>
            </a:r>
            <a:endParaRPr lang="mk-MK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This project is funded by the European Union Instrument </a:t>
            </a:r>
            <a:r>
              <a:rPr lang="sq-AL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for Pre-accession</a:t>
            </a:r>
            <a:r>
              <a:rPr lang="mk-MK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Assistance (IPA) </a:t>
            </a:r>
            <a:endParaRPr lang="sq-AL" sz="1400" dirty="0" smtClean="0">
              <a:solidFill>
                <a:schemeClr val="bg1"/>
              </a:solidFill>
            </a:endParaRPr>
          </a:p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Civil Society Facility (CSF).</a:t>
            </a:r>
            <a:endParaRPr lang="mk-MK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364" y="0"/>
            <a:ext cx="8892480" cy="260648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pic>
        <p:nvPicPr>
          <p:cNvPr id="1026" name="Picture 2" descr="U:\Uporabniki\BRANKICA\SEE Media Observatory\Izvedba\Prva faza\Visibility and Communication\logo\NNS South East European Media Observatory  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26208" cy="2212848"/>
          </a:xfrm>
          <a:prstGeom prst="round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626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260648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Polarized hegemonic pluralism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1650219"/>
            <a:ext cx="9001000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Forms </a:t>
            </a:r>
            <a:r>
              <a:rPr lang="en-GB" sz="3200"/>
              <a:t>of political pressure over the media </a:t>
            </a:r>
            <a:r>
              <a:rPr lang="en-GB" sz="3200" smtClean="0"/>
              <a:t>have </a:t>
            </a:r>
            <a:r>
              <a:rPr lang="en-GB" sz="3200"/>
              <a:t>turned </a:t>
            </a:r>
            <a:r>
              <a:rPr lang="en-GB" sz="3200" smtClean="0"/>
              <a:t>to </a:t>
            </a:r>
            <a:r>
              <a:rPr lang="en-GB" sz="3200"/>
              <a:t>direct and </a:t>
            </a:r>
            <a:r>
              <a:rPr lang="en-GB" sz="3200" smtClean="0"/>
              <a:t>unidirectional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State </a:t>
            </a:r>
            <a:r>
              <a:rPr lang="en-GB" sz="3200"/>
              <a:t>advertising is the most efficient mechanism securing the </a:t>
            </a:r>
            <a:r>
              <a:rPr lang="en-GB" sz="3200" smtClean="0"/>
              <a:t>“food chain”</a:t>
            </a:r>
            <a:endParaRPr lang="en-US" sz="320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Politicization </a:t>
            </a:r>
            <a:r>
              <a:rPr lang="en-GB" sz="3200"/>
              <a:t>and paralysis of the institutions that </a:t>
            </a:r>
            <a:r>
              <a:rPr lang="en-GB" sz="3200" smtClean="0"/>
              <a:t>oversee </a:t>
            </a:r>
            <a:r>
              <a:rPr lang="en-GB" sz="3200"/>
              <a:t>the </a:t>
            </a:r>
            <a:r>
              <a:rPr lang="en-GB" sz="3200" smtClean="0"/>
              <a:t>implementation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Public service reflects the media system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Professional organisations are under continuous pressure and attempts for marginalisation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mk-MK" sz="3200" dirty="0"/>
          </a:p>
        </p:txBody>
      </p:sp>
    </p:spTree>
    <p:extLst>
      <p:ext uri="{BB962C8B-B14F-4D97-AF65-F5344CB8AC3E}">
        <p14:creationId xmlns:p14="http://schemas.microsoft.com/office/powerpoint/2010/main" xmlns="" val="141555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GB" sz="3200" b="1">
                <a:solidFill>
                  <a:srgbClr val="C00000"/>
                </a:solidFill>
              </a:rPr>
              <a:t>Similar processes </a:t>
            </a:r>
            <a:r>
              <a:rPr lang="en-GB" sz="3200" b="1" smtClean="0">
                <a:solidFill>
                  <a:srgbClr val="C00000"/>
                </a:solidFill>
              </a:rPr>
              <a:t>identified everywhere:</a:t>
            </a:r>
            <a:endParaRPr lang="mk-MK" sz="32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smtClean="0"/>
              <a:t>Westernization – copy-paste media laws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smtClean="0"/>
              <a:t>Policy objectives that clashed with reality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smtClean="0"/>
              <a:t>Policies without strategies and consensus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smtClean="0"/>
              <a:t>Policies guided by political and business interests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/>
              <a:t>Civil sector weak or with litle influence </a:t>
            </a:r>
            <a:r>
              <a:rPr lang="en-GB" sz="3200" b="1" smtClean="0"/>
              <a:t>Regulators </a:t>
            </a:r>
            <a:r>
              <a:rPr lang="en-GB" sz="3200" b="1"/>
              <a:t>under political pressures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smtClean="0"/>
              <a:t>Legislation harmonized with the EU standards but implementation very weak </a:t>
            </a:r>
            <a:r>
              <a:rPr lang="en-US" sz="3200" b="1" smtClean="0"/>
              <a:t/>
            </a:r>
            <a:br>
              <a:rPr lang="en-US" sz="3200" b="1" smtClean="0"/>
            </a:b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Macedonian paradox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083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/>
              <a:t>media freedoms were broader under the restrictive media </a:t>
            </a:r>
            <a:r>
              <a:rPr lang="en-GB" sz="3200" b="1" smtClean="0"/>
              <a:t>legislation…</a:t>
            </a:r>
            <a:r>
              <a:rPr lang="en-GB" sz="3200" smtClean="0"/>
              <a:t> </a:t>
            </a:r>
            <a:br>
              <a:rPr lang="en-GB" sz="3200" smtClean="0"/>
            </a:br>
            <a:r>
              <a:rPr lang="en-GB" sz="3200" smtClean="0"/>
              <a:t>and </a:t>
            </a:r>
            <a:r>
              <a:rPr lang="en-GB" sz="3200"/>
              <a:t>vice versa, </a:t>
            </a:r>
            <a:endParaRPr lang="en-GB" sz="320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once </a:t>
            </a:r>
            <a:r>
              <a:rPr lang="en-GB" sz="3200" b="1"/>
              <a:t>the legislation was fully harmonized</a:t>
            </a:r>
            <a:r>
              <a:rPr lang="en-GB" sz="3200"/>
              <a:t> with the </a:t>
            </a:r>
            <a:r>
              <a:rPr lang="en-GB" sz="3200" smtClean="0"/>
              <a:t>EU </a:t>
            </a:r>
            <a:r>
              <a:rPr lang="en-GB" sz="3200"/>
              <a:t>standards, </a:t>
            </a:r>
            <a:r>
              <a:rPr lang="en-GB" sz="3200" smtClean="0"/>
              <a:t>both the </a:t>
            </a:r>
            <a:r>
              <a:rPr lang="en-GB" sz="3200" b="1" smtClean="0"/>
              <a:t>media and the regulator became </a:t>
            </a:r>
            <a:r>
              <a:rPr lang="en-GB" sz="3200" b="1"/>
              <a:t>much more dependable</a:t>
            </a:r>
            <a:r>
              <a:rPr lang="en-GB" sz="3200"/>
              <a:t> on various interests </a:t>
            </a:r>
            <a:r>
              <a:rPr lang="en-GB" sz="3200" smtClean="0"/>
              <a:t>…</a:t>
            </a:r>
            <a:br>
              <a:rPr lang="en-GB" sz="3200" smtClean="0"/>
            </a:br>
            <a:r>
              <a:rPr lang="en-GB" sz="3200" smtClean="0"/>
              <a:t>and </a:t>
            </a:r>
            <a:r>
              <a:rPr lang="en-GB" sz="3200"/>
              <a:t>journalism fully degraded and unprofessional</a:t>
            </a:r>
            <a:r>
              <a:rPr lang="en-GB" sz="3200" smtClean="0"/>
              <a:t>.</a:t>
            </a:r>
            <a:r>
              <a:rPr lang="en-US" sz="3200" b="1" smtClean="0"/>
              <a:t/>
            </a:r>
            <a:br>
              <a:rPr lang="en-US" sz="3200" b="1" smtClean="0"/>
            </a:b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xmlns="" val="258256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Three stages in policy development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083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arenR"/>
            </a:pPr>
            <a:r>
              <a:rPr lang="en-GB" sz="3200" smtClean="0"/>
              <a:t>The constitution of the democratic media system and consensus over the public Interest goals</a:t>
            </a:r>
          </a:p>
          <a:p>
            <a:pPr marL="514350" indent="-514350" algn="l">
              <a:buFont typeface="+mj-lt"/>
              <a:buAutoNum type="arabicParenR"/>
            </a:pPr>
            <a:endParaRPr lang="en-GB" sz="3200" smtClean="0"/>
          </a:p>
          <a:p>
            <a:pPr marL="514350" indent="-514350" algn="l">
              <a:buFont typeface="+mj-lt"/>
              <a:buAutoNum type="arabicParenR"/>
            </a:pPr>
            <a:r>
              <a:rPr lang="en-GB" sz="3200" smtClean="0"/>
              <a:t>The Gap between the normative and actual independence of the regulator </a:t>
            </a:r>
          </a:p>
          <a:p>
            <a:pPr marL="514350" indent="-514350" algn="l">
              <a:buFont typeface="+mj-lt"/>
              <a:buAutoNum type="arabicParenR"/>
            </a:pPr>
            <a:endParaRPr lang="en-GB" sz="3200" smtClean="0"/>
          </a:p>
          <a:p>
            <a:pPr marL="514350" indent="-514350" algn="l">
              <a:buFont typeface="+mj-lt"/>
              <a:buAutoNum type="arabicParenR"/>
            </a:pPr>
            <a:r>
              <a:rPr lang="en-GB" sz="3200" smtClean="0"/>
              <a:t>The wave of political colonisation and the fall of the concept of the public interest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xmlns="" val="124040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Main conclusion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The </a:t>
            </a:r>
            <a:r>
              <a:rPr lang="en-GB" sz="3200" b="1"/>
              <a:t>normative model has </a:t>
            </a:r>
            <a:r>
              <a:rPr lang="en-GB" sz="3200" b="1" smtClean="0"/>
              <a:t>declaratively </a:t>
            </a:r>
            <a:r>
              <a:rPr lang="en-GB" sz="3200" b="1"/>
              <a:t>guaranteed the public interest</a:t>
            </a:r>
            <a:r>
              <a:rPr lang="en-GB" sz="3200"/>
              <a:t> in the media system, but </a:t>
            </a:r>
            <a:r>
              <a:rPr lang="en-GB" sz="3200" b="1"/>
              <a:t>different processes has occurred in practice</a:t>
            </a:r>
            <a:r>
              <a:rPr lang="en-GB" sz="3200"/>
              <a:t> </a:t>
            </a:r>
            <a:r>
              <a:rPr lang="en-GB" sz="3200" smtClean="0"/>
              <a:t>permanently </a:t>
            </a:r>
            <a:r>
              <a:rPr lang="en-GB" sz="3200" u="sng" smtClean="0">
                <a:solidFill>
                  <a:srgbClr val="C00000"/>
                </a:solidFill>
              </a:rPr>
              <a:t>dragging </a:t>
            </a:r>
            <a:r>
              <a:rPr lang="en-GB" sz="3200" u="sng">
                <a:solidFill>
                  <a:srgbClr val="C00000"/>
                </a:solidFill>
              </a:rPr>
              <a:t>the institutions away from their normatively defined function</a:t>
            </a:r>
            <a:r>
              <a:rPr lang="en-GB" sz="3200"/>
              <a:t>. </a:t>
            </a: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xmlns="" val="73337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Why this has happened?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/>
              <a:t>The roots of the problem should be sought in the features of the political system </a:t>
            </a:r>
            <a:r>
              <a:rPr lang="en-GB" sz="3200" b="1"/>
              <a:t>that has </a:t>
            </a:r>
            <a:r>
              <a:rPr lang="en-GB" sz="3200" b="1" smtClean="0"/>
              <a:t>been progresively moving </a:t>
            </a:r>
            <a:r>
              <a:rPr lang="en-GB" sz="3200" b="1"/>
              <a:t>toward a stronger role of the government in almost all political processes and domains of society</a:t>
            </a:r>
            <a:r>
              <a:rPr lang="en-GB" sz="3200"/>
              <a:t>.</a:t>
            </a:r>
            <a:endParaRPr lang="en-US" sz="3200"/>
          </a:p>
          <a:p>
            <a:pPr algn="l"/>
            <a:r>
              <a:rPr lang="en-GB" sz="3200" smtClean="0"/>
              <a:t> </a:t>
            </a: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xmlns="" val="185169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Anomalies in the political system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b="1" i="1" smtClean="0"/>
              <a:t>Interventionist </a:t>
            </a:r>
            <a:r>
              <a:rPr lang="en-GB" sz="3200" b="1" i="1"/>
              <a:t>role of the </a:t>
            </a:r>
            <a:r>
              <a:rPr lang="en-GB" sz="3200" b="1" i="1" smtClean="0"/>
              <a:t>state</a:t>
            </a:r>
            <a:r>
              <a:rPr lang="en-GB" sz="3200" smtClean="0"/>
              <a:t>… continuous </a:t>
            </a:r>
            <a:r>
              <a:rPr lang="en-GB" sz="3200"/>
              <a:t>movement towards </a:t>
            </a:r>
            <a:r>
              <a:rPr lang="en-GB" sz="3200" smtClean="0"/>
              <a:t> authoritarianism.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b="1" i="1" smtClean="0"/>
              <a:t>Parallel majoritarian democracy… </a:t>
            </a:r>
            <a:r>
              <a:rPr lang="en-GB" sz="3200"/>
              <a:t>the winning party monopolizes all political </a:t>
            </a:r>
            <a:r>
              <a:rPr lang="en-GB" sz="3200" smtClean="0"/>
              <a:t>power and </a:t>
            </a:r>
            <a:r>
              <a:rPr lang="en-GB" sz="3200"/>
              <a:t>dominant influence of the government on </a:t>
            </a:r>
            <a:r>
              <a:rPr lang="en-GB" sz="3200" smtClean="0"/>
              <a:t>all processes</a:t>
            </a:r>
            <a:r>
              <a:rPr lang="en-GB" sz="3200"/>
              <a:t>.  </a:t>
            </a:r>
            <a:endParaRPr lang="en-GB" sz="320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b="1" i="1" smtClean="0"/>
              <a:t>Organized pluralism… </a:t>
            </a:r>
            <a:r>
              <a:rPr lang="en-GB" sz="3200"/>
              <a:t>political parties have a dominant role in the social processes and place group interests before individual </a:t>
            </a:r>
            <a:r>
              <a:rPr lang="en-GB" sz="3200" smtClean="0"/>
              <a:t>interests </a:t>
            </a: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xmlns="" val="1451037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332656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Anomalies in the political system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362187"/>
            <a:ext cx="8964488" cy="4299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b="1" i="1" smtClean="0"/>
              <a:t>Polarized pluralism… </a:t>
            </a:r>
            <a:r>
              <a:rPr lang="en-GB" sz="3200"/>
              <a:t>late democratization of the institutions, </a:t>
            </a:r>
            <a:r>
              <a:rPr lang="en-GB" sz="3200" smtClean="0"/>
              <a:t>rather </a:t>
            </a:r>
            <a:r>
              <a:rPr lang="en-GB" sz="3200"/>
              <a:t>low level of consensus and deep clashes among political actors</a:t>
            </a:r>
            <a:r>
              <a:rPr lang="en-GB" sz="3200" smtClean="0"/>
              <a:t>, </a:t>
            </a:r>
            <a:r>
              <a:rPr lang="en-GB" sz="3200"/>
              <a:t>contestation of the political organizations’ legitimacy and of the political system as a </a:t>
            </a:r>
            <a:r>
              <a:rPr lang="en-GB" sz="3200" smtClean="0"/>
              <a:t>whole.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b="1" i="1" smtClean="0"/>
              <a:t>Widespread </a:t>
            </a:r>
            <a:r>
              <a:rPr lang="en-GB" sz="3200" b="1" i="1"/>
              <a:t>culture of </a:t>
            </a:r>
            <a:r>
              <a:rPr lang="en-GB" sz="3200" b="1" i="1" smtClean="0"/>
              <a:t>clientelism…</a:t>
            </a:r>
            <a:r>
              <a:rPr lang="en-GB" sz="3200" smtClean="0"/>
              <a:t> opposite </a:t>
            </a:r>
            <a:r>
              <a:rPr lang="en-GB" sz="3200"/>
              <a:t>to the practice of rational-legal authority that relies upon the </a:t>
            </a:r>
            <a:r>
              <a:rPr lang="en-GB" sz="3200" smtClean="0"/>
              <a:t>universal </a:t>
            </a:r>
            <a:r>
              <a:rPr lang="en-GB" sz="3200"/>
              <a:t>rules of action and an independent and autonomous administration. </a:t>
            </a:r>
            <a:r>
              <a:rPr lang="en-GB" sz="3200" smtClean="0"/>
              <a:t>  </a:t>
            </a:r>
            <a:endParaRPr lang="mk-MK" sz="3200" dirty="0"/>
          </a:p>
        </p:txBody>
      </p:sp>
    </p:spTree>
    <p:extLst>
      <p:ext uri="{BB962C8B-B14F-4D97-AF65-F5344CB8AC3E}">
        <p14:creationId xmlns:p14="http://schemas.microsoft.com/office/powerpoint/2010/main" xmlns="" val="266740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7" y="260648"/>
            <a:ext cx="7560840" cy="792088"/>
          </a:xfrm>
        </p:spPr>
        <p:txBody>
          <a:bodyPr>
            <a:noAutofit/>
          </a:bodyPr>
          <a:lstStyle/>
          <a:p>
            <a:pPr algn="l"/>
            <a:r>
              <a:rPr lang="en-US" sz="3600" b="1" smtClean="0">
                <a:solidFill>
                  <a:srgbClr val="C00000"/>
                </a:solidFill>
              </a:rPr>
              <a:t>Polarized hegemonic pluralism</a:t>
            </a:r>
            <a:endParaRPr lang="mk-MK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3568" y="1124745"/>
            <a:ext cx="828092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GB" sz="3200" b="1" smtClean="0"/>
              <a:t>Continuous proces of political hegemonization</a:t>
            </a:r>
            <a:r>
              <a:rPr lang="en-GB" sz="3200" smtClean="0"/>
              <a:t>:  </a:t>
            </a:r>
            <a:endParaRPr lang="en-GB" sz="320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/>
              <a:t>high level of political bias in media </a:t>
            </a:r>
            <a:r>
              <a:rPr lang="en-GB" sz="3200" smtClean="0"/>
              <a:t>contents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/>
              <a:t>direct organizational connections between the media and political parties </a:t>
            </a:r>
            <a:endParaRPr lang="en-GB" sz="320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journalists are political promoters or agents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investigative journalism is replaced with copy-paste journalism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smtClean="0"/>
              <a:t>critical journalism has escaped online… but online </a:t>
            </a:r>
            <a:r>
              <a:rPr lang="en-GB" sz="3200"/>
              <a:t>sphere is also </a:t>
            </a:r>
            <a:r>
              <a:rPr lang="en-GB" sz="3200" smtClean="0"/>
              <a:t>colonised</a:t>
            </a:r>
            <a:endParaRPr lang="mk-MK" sz="3200" dirty="0"/>
          </a:p>
        </p:txBody>
      </p:sp>
    </p:spTree>
    <p:extLst>
      <p:ext uri="{BB962C8B-B14F-4D97-AF65-F5344CB8AC3E}">
        <p14:creationId xmlns:p14="http://schemas.microsoft.com/office/powerpoint/2010/main" xmlns="" val="264355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42920"/>
        </a:solidFill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680</Words>
  <Application>Microsoft Office PowerPoint</Application>
  <PresentationFormat>Diaprojekcija na zaslonu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Office Theme</vt:lpstr>
      <vt:lpstr>Why media policy failed to protect the public interest?</vt:lpstr>
      <vt:lpstr>Similar processes identified everywhere:</vt:lpstr>
      <vt:lpstr>Macedonian paradox</vt:lpstr>
      <vt:lpstr>Three stages in policy development</vt:lpstr>
      <vt:lpstr>Main conclusion</vt:lpstr>
      <vt:lpstr>Why this has happened?</vt:lpstr>
      <vt:lpstr>Anomalies in the political system</vt:lpstr>
      <vt:lpstr>Anomalies in the political system</vt:lpstr>
      <vt:lpstr>Polarized hegemonic pluralism</vt:lpstr>
      <vt:lpstr>Polarized hegemonic pluralism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Brankica</cp:lastModifiedBy>
  <cp:revision>22</cp:revision>
  <dcterms:created xsi:type="dcterms:W3CDTF">2014-05-30T13:32:54Z</dcterms:created>
  <dcterms:modified xsi:type="dcterms:W3CDTF">2014-07-03T14:23:45Z</dcterms:modified>
</cp:coreProperties>
</file>