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1" r:id="rId3"/>
    <p:sldId id="267" r:id="rId4"/>
    <p:sldId id="260" r:id="rId5"/>
    <p:sldId id="257" r:id="rId6"/>
    <p:sldId id="259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0F40"/>
    <a:srgbClr val="DE0E2C"/>
    <a:srgbClr val="CB2162"/>
    <a:srgbClr val="C42920"/>
    <a:srgbClr val="5A90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B18F4-34B3-41EA-8744-1A863A5FC93C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576F5-6236-4CA8-AD89-BBF8EBCECC2D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863484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394221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85984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88451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143033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356529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191176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426422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386042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89417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205943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176341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1A5EE-9CDC-458E-9F66-C739EE75C6E4}" type="datetimeFigureOut">
              <a:rPr lang="mk-MK" smtClean="0"/>
              <a:pPr/>
              <a:t>03.07.2014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815D6-0697-44AB-8698-77B758D649E1}" type="slidenum">
              <a:rPr lang="mk-MK" smtClean="0"/>
              <a:pPr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xmlns="" val="69267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Media O</a:t>
            </a:r>
            <a:r>
              <a:rPr lang="bs-Latn-BA" dirty="0" smtClean="0"/>
              <a:t>wner</a:t>
            </a:r>
            <a:r>
              <a:rPr lang="en-GB" dirty="0" smtClean="0"/>
              <a:t>ship</a:t>
            </a:r>
            <a:r>
              <a:rPr lang="bs-Latn-BA" dirty="0" smtClean="0"/>
              <a:t>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bs-Latn-BA" dirty="0" smtClean="0"/>
              <a:t>Sanela </a:t>
            </a:r>
            <a:r>
              <a:rPr lang="bs-Latn-BA" dirty="0" smtClean="0"/>
              <a:t>Hodžić, </a:t>
            </a:r>
            <a:r>
              <a:rPr lang="sl-SI" dirty="0" err="1" smtClean="0"/>
              <a:t>Research</a:t>
            </a:r>
            <a:r>
              <a:rPr lang="sl-SI" dirty="0" smtClean="0"/>
              <a:t> Coordinator, Media Center Sarajevo, </a:t>
            </a:r>
            <a:r>
              <a:rPr lang="sl-SI" dirty="0" err="1" smtClean="0"/>
              <a:t>author</a:t>
            </a:r>
            <a:r>
              <a:rPr lang="sl-SI" dirty="0" smtClean="0"/>
              <a:t> </a:t>
            </a:r>
            <a:r>
              <a:rPr lang="sl-SI" dirty="0" smtClean="0"/>
              <a:t>of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media</a:t>
            </a:r>
            <a:r>
              <a:rPr lang="sl-SI" dirty="0" smtClean="0"/>
              <a:t> </a:t>
            </a:r>
            <a:r>
              <a:rPr lang="sl-SI" dirty="0" err="1" smtClean="0"/>
              <a:t>integrity</a:t>
            </a:r>
            <a:r>
              <a:rPr lang="sl-SI" dirty="0" smtClean="0"/>
              <a:t> </a:t>
            </a:r>
            <a:r>
              <a:rPr lang="sl-SI" dirty="0" err="1" smtClean="0"/>
              <a:t>research</a:t>
            </a:r>
            <a:r>
              <a:rPr lang="sl-SI" dirty="0" smtClean="0"/>
              <a:t> </a:t>
            </a:r>
            <a:r>
              <a:rPr lang="sl-SI" dirty="0" err="1" smtClean="0"/>
              <a:t>report</a:t>
            </a:r>
            <a:r>
              <a:rPr lang="sl-SI" dirty="0" smtClean="0"/>
              <a:t> for </a:t>
            </a:r>
            <a:r>
              <a:rPr lang="sl-SI" dirty="0" err="1" smtClean="0"/>
              <a:t>Bosnia</a:t>
            </a:r>
            <a:r>
              <a:rPr lang="sl-SI" dirty="0" smtClean="0"/>
              <a:t> and </a:t>
            </a:r>
            <a:r>
              <a:rPr lang="sl-SI" dirty="0" err="1" smtClean="0"/>
              <a:t>Herzegovina</a:t>
            </a:r>
            <a:endParaRPr lang="mk-MK" dirty="0"/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en-US" sz="1400" dirty="0" smtClean="0">
                <a:solidFill>
                  <a:schemeClr val="bg1"/>
                </a:solidFill>
              </a:rPr>
              <a:t>This project is funded by the European Union Instrument </a:t>
            </a:r>
            <a:r>
              <a:rPr lang="sq-AL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for Pre-accession</a:t>
            </a:r>
            <a:r>
              <a:rPr lang="mk-MK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Assistance (IPA) </a:t>
            </a:r>
            <a:endParaRPr lang="sq-AL" sz="1400" dirty="0" smtClean="0">
              <a:solidFill>
                <a:schemeClr val="bg1"/>
              </a:solidFill>
            </a:endParaRPr>
          </a:p>
          <a:p>
            <a:r>
              <a:rPr lang="sq-AL" sz="1400" dirty="0" smtClean="0">
                <a:solidFill>
                  <a:schemeClr val="bg1"/>
                </a:solidFill>
              </a:rPr>
              <a:t>                                       </a:t>
            </a:r>
            <a:r>
              <a:rPr lang="en-US" sz="1400" dirty="0" smtClean="0">
                <a:solidFill>
                  <a:schemeClr val="bg1"/>
                </a:solidFill>
              </a:rPr>
              <a:t>Civil Society Facility (CSF).</a:t>
            </a:r>
            <a:endParaRPr lang="mk-MK" sz="1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3364" y="0"/>
            <a:ext cx="8892480" cy="260648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pic>
        <p:nvPicPr>
          <p:cNvPr id="1026" name="Picture 2" descr="U:\Uporabniki\BRANKICA\SEE Media Observatory\Izvedba\Prva faza\Visibility and Communication\logo\NNS South East European Media Observatory  2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2426208" cy="2212848"/>
          </a:xfrm>
          <a:prstGeom prst="round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16265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0990" cy="796908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Media integrity and watchdog role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285860"/>
            <a:ext cx="7058052" cy="4352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Online media are left as a sphere with the most diversity in this sense, involving some critical reporting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However, there is a mushrooming of online media supportive of certain political structures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In Macedonia it indicates that government is already colonising online media sphere, as it has previously been colonising the broadcasting and print media sector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0990" cy="796908"/>
          </a:xfrm>
        </p:spPr>
        <p:txBody>
          <a:bodyPr>
            <a:normAutofit/>
          </a:bodyPr>
          <a:lstStyle/>
          <a:p>
            <a:r>
              <a:rPr lang="bs-Latn-BA" sz="3600" b="1" dirty="0" smtClean="0"/>
              <a:t>The online media sphere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285860"/>
            <a:ext cx="7058052" cy="4352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Online media are left as a sphere with the most diversity in this sense, involving some critical reporting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However, there is a mushrooming of online media supportive of certain political structures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In Macedonia it indicates that government is already colonising online media sphere, as it has previously been colonising the broadcasting and print media sector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Additional challenges: transparency of ownership , still small advertising shares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0990" cy="796908"/>
          </a:xfrm>
        </p:spPr>
        <p:txBody>
          <a:bodyPr>
            <a:normAutofit/>
          </a:bodyPr>
          <a:lstStyle/>
          <a:p>
            <a:r>
              <a:rPr lang="bs-Latn-BA" sz="3600" b="1" dirty="0" smtClean="0"/>
              <a:t>BiH: overview of the market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285860"/>
            <a:ext cx="7058052" cy="4352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bs-Latn-BA" sz="2400" dirty="0" smtClean="0"/>
          </a:p>
          <a:p>
            <a:r>
              <a:rPr lang="en-GB" sz="2400" dirty="0" smtClean="0"/>
              <a:t>Large number of media: suggestive of conflicting affiliations rather than of media pluralism.</a:t>
            </a:r>
            <a:endParaRPr lang="bs-Latn-BA" sz="2400" dirty="0" smtClean="0"/>
          </a:p>
          <a:p>
            <a:endParaRPr lang="fr-FR" sz="2400" dirty="0" smtClean="0"/>
          </a:p>
          <a:p>
            <a:r>
              <a:rPr lang="en-GB" sz="2400" dirty="0" smtClean="0"/>
              <a:t>140 radio, 44 TV (2013); three community radio stations, seven news agencies (two public); population of 3.8 million, </a:t>
            </a:r>
            <a:r>
              <a:rPr lang="bs-Latn-BA" sz="2400" dirty="0" smtClean="0"/>
              <a:t>poor media market</a:t>
            </a:r>
            <a:endParaRPr lang="fr-FR" sz="2400" dirty="0" smtClean="0"/>
          </a:p>
          <a:p>
            <a:endParaRPr lang="bs-Latn-B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0990" cy="796908"/>
          </a:xfrm>
        </p:spPr>
        <p:txBody>
          <a:bodyPr>
            <a:normAutofit/>
          </a:bodyPr>
          <a:lstStyle/>
          <a:p>
            <a:r>
              <a:rPr lang="bs-Latn-BA" sz="3600" b="1" dirty="0" smtClean="0"/>
              <a:t>Major risks 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285860"/>
            <a:ext cx="7058052" cy="4352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bs-Latn-BA" sz="2400" dirty="0" smtClean="0"/>
              <a:t>L</a:t>
            </a:r>
            <a:r>
              <a:rPr lang="en-GB" sz="2400" dirty="0" err="1" smtClean="0"/>
              <a:t>ittle</a:t>
            </a:r>
            <a:r>
              <a:rPr lang="en-GB" sz="2400" dirty="0" smtClean="0"/>
              <a:t> has been done to consolidate the market – there is currently virtually the same number of broadcasters as in 2004. </a:t>
            </a:r>
            <a:endParaRPr lang="bs-Latn-BA" sz="2400" dirty="0" smtClean="0"/>
          </a:p>
          <a:p>
            <a:endParaRPr lang="bs-Latn-BA" sz="2400" dirty="0" smtClean="0"/>
          </a:p>
          <a:p>
            <a:r>
              <a:rPr lang="en-GB" sz="2400" dirty="0" smtClean="0"/>
              <a:t>62 public radio stations and 12 </a:t>
            </a:r>
            <a:r>
              <a:rPr lang="bs-Latn-BA" sz="2400" dirty="0" smtClean="0"/>
              <a:t>TV</a:t>
            </a:r>
            <a:r>
              <a:rPr lang="en-GB" sz="2400" dirty="0" smtClean="0"/>
              <a:t> stations are still directly financed by the local government</a:t>
            </a:r>
            <a:endParaRPr lang="bs-Latn-BA" sz="2400" dirty="0" smtClean="0"/>
          </a:p>
          <a:p>
            <a:endParaRPr lang="bs-Latn-BA" sz="2400" dirty="0" smtClean="0"/>
          </a:p>
          <a:p>
            <a:r>
              <a:rPr lang="bs-Latn-BA" sz="2400" dirty="0" smtClean="0"/>
              <a:t>Political interference enabled through:</a:t>
            </a:r>
          </a:p>
          <a:p>
            <a:pPr>
              <a:buFont typeface="Arial" pitchFamily="34" charset="0"/>
              <a:buChar char="•"/>
            </a:pPr>
            <a:r>
              <a:rPr lang="bs-Latn-BA" sz="2400" dirty="0" smtClean="0"/>
              <a:t> nominal ownership (case of Dnevni avaz),</a:t>
            </a:r>
          </a:p>
          <a:p>
            <a:pPr>
              <a:buFont typeface="Arial" pitchFamily="34" charset="0"/>
              <a:buChar char="•"/>
            </a:pPr>
            <a:r>
              <a:rPr lang="bs-Latn-BA" sz="2400" dirty="0" smtClean="0"/>
              <a:t>Affiliations of owners (Oslobođenje, Bobar etc)</a:t>
            </a:r>
            <a:endParaRPr lang="fr-FR" sz="2400" dirty="0" smtClean="0"/>
          </a:p>
          <a:p>
            <a:endParaRPr lang="bs-Latn-B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0990" cy="796908"/>
          </a:xfrm>
        </p:spPr>
        <p:txBody>
          <a:bodyPr>
            <a:normAutofit/>
          </a:bodyPr>
          <a:lstStyle/>
          <a:p>
            <a:r>
              <a:rPr lang="bs-Latn-BA" sz="3600" b="1" dirty="0" smtClean="0"/>
              <a:t>Curent </a:t>
            </a:r>
            <a:r>
              <a:rPr lang="en-GB" sz="3600" b="1" dirty="0" smtClean="0"/>
              <a:t>questionable</a:t>
            </a:r>
            <a:r>
              <a:rPr lang="bs-Latn-BA" sz="3600" b="1" dirty="0" smtClean="0"/>
              <a:t> ownership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285860"/>
            <a:ext cx="7058052" cy="4352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Audience Measurement Ltd., owned by </a:t>
            </a:r>
            <a:r>
              <a:rPr lang="en-GB" sz="2400" dirty="0" err="1" smtClean="0"/>
              <a:t>Nmam</a:t>
            </a:r>
            <a:r>
              <a:rPr lang="en-GB" sz="2400" dirty="0" smtClean="0"/>
              <a:t> Media Audience Measurement Limited from Cyprus. </a:t>
            </a:r>
            <a:endParaRPr lang="bs-Latn-BA" sz="2400" dirty="0" smtClean="0"/>
          </a:p>
          <a:p>
            <a:endParaRPr lang="bs-Latn-BA" sz="2400" dirty="0" smtClean="0"/>
          </a:p>
          <a:p>
            <a:pPr>
              <a:buFont typeface="Arial" pitchFamily="34" charset="0"/>
              <a:buChar char="•"/>
            </a:pPr>
            <a:r>
              <a:rPr lang="bs-Latn-BA" sz="2400" dirty="0" smtClean="0"/>
              <a:t>Websites suportive of certain political parties: sutra.ba Moj portal etc. </a:t>
            </a:r>
            <a:endParaRPr lang="fr-FR" sz="2400" dirty="0" smtClean="0"/>
          </a:p>
          <a:p>
            <a:endParaRPr lang="bs-Latn-B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0990" cy="796908"/>
          </a:xfrm>
        </p:spPr>
        <p:txBody>
          <a:bodyPr>
            <a:normAutofit/>
          </a:bodyPr>
          <a:lstStyle/>
          <a:p>
            <a:r>
              <a:rPr lang="bs-Latn-BA" sz="3600" b="1" dirty="0" smtClean="0"/>
              <a:t>Positive examples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285860"/>
            <a:ext cx="7058052" cy="4352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In terms of journalistic value: </a:t>
            </a:r>
          </a:p>
          <a:p>
            <a:r>
              <a:rPr lang="en-GB" sz="2400" dirty="0" smtClean="0"/>
              <a:t>  magazine </a:t>
            </a:r>
            <a:r>
              <a:rPr lang="en-GB" sz="2400" dirty="0" err="1" smtClean="0"/>
              <a:t>Zurnal</a:t>
            </a:r>
            <a:endParaRPr lang="en-GB" sz="2400" dirty="0" smtClean="0"/>
          </a:p>
          <a:p>
            <a:r>
              <a:rPr lang="en-GB" sz="2400" dirty="0" smtClean="0"/>
              <a:t>  </a:t>
            </a:r>
            <a:r>
              <a:rPr lang="en-GB" sz="2400" dirty="0" err="1" smtClean="0"/>
              <a:t>Center</a:t>
            </a:r>
            <a:r>
              <a:rPr lang="en-GB" sz="2400" dirty="0" smtClean="0"/>
              <a:t> for Investigative Journalism</a:t>
            </a:r>
          </a:p>
          <a:p>
            <a:r>
              <a:rPr lang="en-GB" sz="2400" dirty="0" smtClean="0"/>
              <a:t>  magazine </a:t>
            </a:r>
            <a:r>
              <a:rPr lang="en-GB" sz="2400" dirty="0" err="1" smtClean="0"/>
              <a:t>Buka</a:t>
            </a:r>
            <a:endParaRPr lang="en-GB" sz="2400" dirty="0" smtClean="0"/>
          </a:p>
          <a:p>
            <a:endParaRPr lang="en-GB" sz="2400" dirty="0" smtClean="0"/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In terms of business success</a:t>
            </a:r>
            <a:r>
              <a:rPr lang="bs-Latn-BA" sz="2400" dirty="0" smtClean="0"/>
              <a:t>,</a:t>
            </a:r>
            <a:r>
              <a:rPr lang="en-GB" sz="2400" dirty="0" smtClean="0"/>
              <a:t> without visible political affiliations:</a:t>
            </a:r>
          </a:p>
          <a:p>
            <a:r>
              <a:rPr lang="en-GB" sz="2400" dirty="0" smtClean="0"/>
              <a:t>  Klix.ba; appreciated for fast, live, reporting</a:t>
            </a:r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dirty="0" smtClean="0"/>
              <a:t>Transparency</a:t>
            </a:r>
            <a:endParaRPr lang="mk-MK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571612"/>
            <a:ext cx="6843738" cy="40671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 smtClean="0"/>
              <a:t>T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ransparency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ownership </a:t>
            </a:r>
            <a:r>
              <a:rPr kumimoji="0" lang="bs-Latn-B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limited</a:t>
            </a:r>
            <a:endParaRPr kumimoji="0" lang="en-GB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proactive stance in providing the information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central and </a:t>
            </a:r>
            <a:r>
              <a:rPr lang="bs-Latn-BA" sz="2400" dirty="0" smtClean="0"/>
              <a:t>easily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accessible sources of information (B&amp;H)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Information incomplete (Croatia)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control of the origin of the capital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 smtClean="0"/>
              <a:t>Possibility of hidden ownership through off-shore companies (Cyprus, Russia, Austria)</a:t>
            </a:r>
            <a:endParaRPr lang="bs-Latn-BA" sz="24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bs-Latn-B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Ownership especially vague in online media sector</a:t>
            </a:r>
            <a:endParaRPr kumimoji="0" lang="en-GB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mk-M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dirty="0" smtClean="0"/>
              <a:t>Concentration</a:t>
            </a:r>
            <a:endParaRPr lang="mk-MK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571612"/>
            <a:ext cx="6843738" cy="4067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s-Latn-BA" sz="2400" dirty="0" smtClean="0"/>
              <a:t>The researchers warn about the trend of the concentration of ownership in some of the countries in the region (Croatia)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In Albania there is a trend of strengtening larger media groups, such as </a:t>
            </a:r>
            <a:r>
              <a:rPr lang="fr-FR" sz="2400" dirty="0" smtClean="0"/>
              <a:t>Top Media, Klan, </a:t>
            </a:r>
            <a:r>
              <a:rPr lang="fr-FR" sz="2400" dirty="0" err="1" smtClean="0"/>
              <a:t>Vizion</a:t>
            </a:r>
            <a:endParaRPr lang="bs-Latn-BA" sz="2400" dirty="0" smtClean="0"/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In B&amp;H there are no major suspitions about concentration, but with the lack of regulatives it remains an open threat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mk-M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000108"/>
            <a:ext cx="6843738" cy="4638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bs-Latn-BA" sz="24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 smtClean="0"/>
              <a:t>Media as side-activities for the advertising industry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 smtClean="0"/>
              <a:t>Media as instruments of the political communication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 smtClean="0"/>
              <a:t>The two particular interests are interconnected: media owners supportive of government get the best advertising deals (with the government, or affiliated companies), or government subsidies</a:t>
            </a:r>
            <a:endParaRPr lang="bs-Latn-BA" sz="2400" dirty="0" smtClean="0"/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Government became the fourth biggest advertiser</a:t>
            </a:r>
            <a:r>
              <a:rPr lang="bs-Latn-BA" sz="2400" dirty="0" smtClean="0"/>
              <a:t> in Macedonia, and in BiH it is becoming more and more important</a:t>
            </a:r>
            <a:endParaRPr lang="en-GB" sz="2400" dirty="0" smtClean="0"/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bs-Latn-BA" sz="24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0990" cy="654032"/>
          </a:xfrm>
        </p:spPr>
        <p:txBody>
          <a:bodyPr>
            <a:normAutofit fontScale="90000"/>
          </a:bodyPr>
          <a:lstStyle/>
          <a:p>
            <a:r>
              <a:rPr lang="bs-Latn-BA" dirty="0" smtClean="0"/>
              <a:t>Political and business interference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500174"/>
            <a:ext cx="6929486" cy="3214710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dirty="0" smtClean="0"/>
              <a:t>Two prominent examples:  </a:t>
            </a:r>
            <a:r>
              <a:rPr lang="bs-Latn-BA" sz="3200" dirty="0" smtClean="0"/>
              <a:t/>
            </a:r>
            <a:br>
              <a:rPr lang="bs-Latn-BA" sz="3200" dirty="0" smtClean="0"/>
            </a:br>
            <a:r>
              <a:rPr lang="bs-Latn-BA" sz="3200" dirty="0" smtClean="0"/>
              <a:t/>
            </a:r>
            <a:br>
              <a:rPr lang="bs-Latn-BA" sz="3200" dirty="0" smtClean="0"/>
            </a:br>
            <a:r>
              <a:rPr lang="bs-Latn-BA" sz="3200" dirty="0" smtClean="0"/>
              <a:t>Fim</a:t>
            </a:r>
            <a:r>
              <a:rPr lang="en-GB" sz="3200" dirty="0" err="1" smtClean="0"/>
              <a:t>i</a:t>
            </a:r>
            <a:r>
              <a:rPr lang="en-GB" sz="3200" dirty="0" smtClean="0"/>
              <a:t> media corruption affair; </a:t>
            </a:r>
            <a:r>
              <a:rPr lang="bs-Latn-BA" sz="3200" dirty="0" smtClean="0"/>
              <a:t/>
            </a:r>
            <a:br>
              <a:rPr lang="bs-Latn-BA" sz="3200" dirty="0" smtClean="0"/>
            </a:br>
            <a:r>
              <a:rPr lang="bs-Latn-BA" sz="3200" dirty="0" smtClean="0"/>
              <a:t/>
            </a:r>
            <a:br>
              <a:rPr lang="bs-Latn-BA" sz="3200" dirty="0" smtClean="0"/>
            </a:br>
            <a:r>
              <a:rPr lang="en-GB" sz="3200" dirty="0" smtClean="0"/>
              <a:t>Pink Media Group put at disposal of politicians regardless of the profile </a:t>
            </a:r>
            <a:r>
              <a:rPr lang="bs-Latn-BA" sz="3200" dirty="0" smtClean="0"/>
              <a:t>of the party</a:t>
            </a:r>
            <a:endParaRPr lang="mk-MK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0990" cy="796908"/>
          </a:xfrm>
        </p:spPr>
        <p:txBody>
          <a:bodyPr>
            <a:normAutofit/>
          </a:bodyPr>
          <a:lstStyle/>
          <a:p>
            <a:r>
              <a:rPr lang="bs-Latn-BA" sz="3600" b="1" dirty="0" smtClean="0"/>
              <a:t>Failure of </a:t>
            </a:r>
            <a:r>
              <a:rPr lang="en-GB" sz="3600" b="1" dirty="0" smtClean="0"/>
              <a:t>the donor-supported media</a:t>
            </a:r>
            <a:endParaRPr lang="mk-MK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285860"/>
            <a:ext cx="7058052" cy="4352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Once deserted by the donors, media become involved in the same conflicting owership patterns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Mostly some online sources dependent on donnor support </a:t>
            </a:r>
            <a:r>
              <a:rPr lang="en-GB" sz="2400" dirty="0" smtClean="0"/>
              <a:t>maintain </a:t>
            </a:r>
            <a:r>
              <a:rPr lang="bs-Latn-BA" sz="2400" dirty="0" smtClean="0"/>
              <a:t>a certain credibility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Some relevant cases in B&amp;H - </a:t>
            </a:r>
            <a:r>
              <a:rPr kumimoji="0" lang="bs-Latn-B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Open Broadcasting Netwoork;. </a:t>
            </a:r>
            <a:r>
              <a:rPr lang="bs-Latn-BA" sz="2400" dirty="0" smtClean="0"/>
              <a:t>Online media sources Centre for investigative journalism, magazine s Žurnal and Buka</a:t>
            </a:r>
            <a:endParaRPr kumimoji="0" lang="en-GB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mk-M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0990" cy="796908"/>
          </a:xfrm>
        </p:spPr>
        <p:txBody>
          <a:bodyPr>
            <a:normAutofit/>
          </a:bodyPr>
          <a:lstStyle/>
          <a:p>
            <a:r>
              <a:rPr lang="bs-Latn-BA" sz="3600" b="1" dirty="0" smtClean="0"/>
              <a:t>Foreign ownership </a:t>
            </a:r>
            <a:endParaRPr lang="mk-MK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285860"/>
            <a:ext cx="7058052" cy="4352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Limited presence of foreing media companies , mostly in Croatia and Serbia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The dominance of profit oriented editorial policies in Serbia especially caracterised by political tabloids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bs-Latn-B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mechanisms for regulation of foreign ownership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bs-Latn-BA" sz="2400" dirty="0" smtClean="0"/>
              <a:t>In BiH foreing ownership limited to 49 percent of a media outlet, but in practice it is distorted through indirect ownership</a:t>
            </a:r>
            <a:endParaRPr kumimoji="0" lang="en-GB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mk-M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0990" cy="796908"/>
          </a:xfrm>
        </p:spPr>
        <p:txBody>
          <a:bodyPr>
            <a:normAutofit/>
          </a:bodyPr>
          <a:lstStyle/>
          <a:p>
            <a:r>
              <a:rPr lang="bs-Latn-BA" sz="3600" b="1" dirty="0" smtClean="0"/>
              <a:t>Dependence on other businesses</a:t>
            </a:r>
            <a:endParaRPr lang="mk-MK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285860"/>
            <a:ext cx="7058052" cy="4352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dirty="0" smtClean="0"/>
              <a:t>The market does not allow for existance of a large number of media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kumimoji="0" lang="bs-Latn-BA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Media</a:t>
            </a:r>
            <a:r>
              <a:rPr kumimoji="0" lang="bs-Latn-BA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outlets are often dependent on other, more lucrative businesses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bs-Latn-BA" sz="2400" baseline="0" dirty="0" smtClean="0"/>
              <a:t>In</a:t>
            </a:r>
            <a:r>
              <a:rPr lang="bs-Latn-BA" sz="2400" dirty="0" smtClean="0"/>
              <a:t> Albania most of the media are dependent on other branches of business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kumimoji="0" lang="bs-Latn-BA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</a:t>
            </a:r>
            <a:r>
              <a:rPr kumimoji="0" lang="bs-Latn-BA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Croatia online media are often supported through alternative businesses</a:t>
            </a:r>
            <a:endParaRPr kumimoji="0" lang="mk-MK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8640"/>
            <a:ext cx="1081472" cy="8742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0990" cy="796908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Media integrity and watchdog role</a:t>
            </a:r>
            <a:endParaRPr lang="en-GB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285860"/>
            <a:ext cx="7058052" cy="4352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400" dirty="0" smtClean="0"/>
              <a:t>The critical reporting of centres of power hindered </a:t>
            </a:r>
            <a:r>
              <a:rPr lang="bs-Latn-BA" sz="2400" dirty="0" smtClean="0"/>
              <a:t> </a:t>
            </a:r>
            <a:r>
              <a:rPr lang="en-GB" sz="2400" dirty="0" smtClean="0"/>
              <a:t>by the conflicting relations</a:t>
            </a:r>
            <a:endParaRPr lang="bs-Latn-BA" sz="2400" dirty="0" smtClean="0"/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2400" baseline="0" dirty="0" smtClean="0"/>
              <a:t>The critical</a:t>
            </a:r>
            <a:r>
              <a:rPr lang="en-GB" sz="2400" dirty="0" smtClean="0"/>
              <a:t> reporting has </a:t>
            </a:r>
            <a:r>
              <a:rPr lang="en-GB" sz="2400" dirty="0" err="1" smtClean="0"/>
              <a:t>bec</a:t>
            </a:r>
            <a:r>
              <a:rPr lang="bs-Latn-BA" sz="2400" dirty="0" smtClean="0"/>
              <a:t>a</a:t>
            </a:r>
            <a:r>
              <a:rPr lang="en-GB" sz="2400" dirty="0" smtClean="0"/>
              <a:t>me the luxury</a:t>
            </a:r>
            <a:r>
              <a:rPr lang="bs-Latn-BA" sz="2400" dirty="0" smtClean="0"/>
              <a:t> of few</a:t>
            </a:r>
            <a:r>
              <a:rPr lang="en-GB" sz="2400" dirty="0" smtClean="0"/>
              <a:t> </a:t>
            </a:r>
            <a:endParaRPr lang="bs-Latn-BA" sz="2400" dirty="0" smtClean="0"/>
          </a:p>
          <a:p>
            <a:pPr marL="342900" lvl="0" indent="-342900">
              <a:spcBef>
                <a:spcPct val="20000"/>
              </a:spcBef>
            </a:pPr>
            <a:endParaRPr lang="en-GB" sz="2400" dirty="0" smtClean="0"/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kumimoji="0" lang="bs-Latn-BA" sz="240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Macedonia:</a:t>
            </a:r>
            <a:r>
              <a:rPr kumimoji="0" lang="bs-Latn-BA" sz="24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tighter government grip over media; By the end of 2012 two TV remained somewhat critical of the governing party (Telma and Alfa TV);</a:t>
            </a:r>
          </a:p>
        </p:txBody>
      </p:sp>
    </p:spTree>
    <p:extLst>
      <p:ext uri="{BB962C8B-B14F-4D97-AF65-F5344CB8AC3E}">
        <p14:creationId xmlns:p14="http://schemas.microsoft.com/office/powerpoint/2010/main" xmlns="" val="421921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42920"/>
        </a:solidFill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1103</Words>
  <Application>Microsoft Office PowerPoint</Application>
  <PresentationFormat>Diaprojekcija na zaslonu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Office Theme</vt:lpstr>
      <vt:lpstr>Media Ownership  </vt:lpstr>
      <vt:lpstr>Transparency</vt:lpstr>
      <vt:lpstr>Concentration</vt:lpstr>
      <vt:lpstr>Political and business interference</vt:lpstr>
      <vt:lpstr>Two prominent examples:    Fimi media corruption affair;   Pink Media Group put at disposal of politicians regardless of the profile of the party</vt:lpstr>
      <vt:lpstr>Failure of the donor-supported media</vt:lpstr>
      <vt:lpstr>Foreign ownership </vt:lpstr>
      <vt:lpstr>Dependence on other businesses</vt:lpstr>
      <vt:lpstr>Media integrity and watchdog role</vt:lpstr>
      <vt:lpstr>Media integrity and watchdog role</vt:lpstr>
      <vt:lpstr>The online media sphere</vt:lpstr>
      <vt:lpstr>BiH: overview of the market</vt:lpstr>
      <vt:lpstr>Major risks </vt:lpstr>
      <vt:lpstr>Curent questionable ownership</vt:lpstr>
      <vt:lpstr>Positive 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Work</dc:creator>
  <cp:lastModifiedBy>Brankica</cp:lastModifiedBy>
  <cp:revision>23</cp:revision>
  <dcterms:created xsi:type="dcterms:W3CDTF">2014-05-30T13:32:54Z</dcterms:created>
  <dcterms:modified xsi:type="dcterms:W3CDTF">2014-07-03T15:11:28Z</dcterms:modified>
</cp:coreProperties>
</file>