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4" r:id="rId4"/>
    <p:sldId id="265" r:id="rId5"/>
    <p:sldId id="261" r:id="rId6"/>
    <p:sldId id="263" r:id="rId7"/>
    <p:sldId id="259" r:id="rId8"/>
    <p:sldId id="260" r:id="rId9"/>
    <p:sldId id="262" r:id="rId10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F40"/>
    <a:srgbClr val="DE0E2C"/>
    <a:srgbClr val="CB2162"/>
    <a:srgbClr val="C42920"/>
    <a:srgbClr val="5A9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B18F4-34B3-41EA-8744-1A863A5FC93C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576F5-6236-4CA8-AD89-BBF8EBCECC2D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86348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94221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85984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88451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3033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56529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1176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6422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6042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9417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0594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6341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1A5EE-9CDC-458E-9F66-C739EE75C6E4}" type="datetimeFigureOut">
              <a:rPr lang="mk-MK" smtClean="0"/>
              <a:pPr/>
              <a:t>12/6/16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69267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a-IN" dirty="0"/>
              <a:t>TKO ĆE PLATITI NOVINARSTVO?</a:t>
            </a:r>
            <a:endParaRPr lang="mk-M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a-IN" dirty="0"/>
              <a:t>ALTERNATIVNI MODELI FINANCIRANJA NEOVISNIH MEDIJA</a:t>
            </a:r>
            <a:endParaRPr lang="mk-MK" dirty="0"/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This project is funded by the European Union Instrument </a:t>
            </a:r>
            <a:r>
              <a:rPr lang="sq-AL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for Pre-accession</a:t>
            </a:r>
            <a:r>
              <a:rPr lang="mk-MK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Assistance (IPA) </a:t>
            </a:r>
            <a:endParaRPr lang="sq-AL" sz="1400" dirty="0" smtClean="0">
              <a:solidFill>
                <a:schemeClr val="bg1"/>
              </a:solidFill>
            </a:endParaRPr>
          </a:p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Civil Society Facility (CSF).</a:t>
            </a:r>
            <a:endParaRPr lang="mk-MK" sz="1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3364" y="0"/>
            <a:ext cx="8892480" cy="260648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pic>
        <p:nvPicPr>
          <p:cNvPr id="1026" name="Picture 2" descr="U:\Uporabniki\BRANKICA\SEE Media Observatory\Izvedba\Prva faza\Visibility and Communication\logo\NNS South East European Media Observatory  2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2426208" cy="2212848"/>
          </a:xfrm>
          <a:prstGeom prst="round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626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ta-IN"/>
              <a:t>Komercijalni mediji međusobno se nadmeću kako bi zadovoljili prohtjeve publike. Nadmetanje prisiljava komercijalne medije da se prilagode, jer će im u suprotnom neki konkurent preuzeti tržište i ostaviti ih bez posla. Rezultat je da taj sistem “ljudima daje ono što žele”. Kada je riječ o novinarstvu, i ono živi pod prijetnjom koja tvrtke održava u stroju. </a:t>
            </a:r>
            <a:endParaRPr lang="sl-SI" i="1" dirty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  <a:prstGeom prst="rect">
            <a:avLst/>
          </a:prstGeom>
        </p:spPr>
      </p:pic>
      <p:sp>
        <p:nvSpPr>
          <p:cNvPr id="7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ta-IN"/>
              <a:t>No komercijalni pritisak tu može postati problem, stoga je najvažniji pomak pojava neovisnih profesionalnih izvjestitelja koji nastoje ponuditi nepristrane, objektivne vijesti. Ključ uspjeha i zabavnog i novinarskog dijela medijskog sistema leži u tome da budu konkurentni i pripadaju privatnom sektoru, a ne da ih kontrolira država.</a:t>
            </a:r>
            <a:endParaRPr lang="sl-SI" i="1" dirty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  <a:prstGeom prst="rect">
            <a:avLst/>
          </a:prstGeom>
        </p:spPr>
      </p:pic>
      <p:sp>
        <p:nvSpPr>
          <p:cNvPr id="7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07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ta-IN"/>
              <a:t>Ako postoji išta o čemu ne treba raspravljati, onda je to činjenica da je uplitanje vlasti u medije opsano i treba ga izbjegavati po svaku cijenu. Slobodno novinarstvo ključ je slobodnog društva, a slobodno tržište temelj je slobodnog novinarstva i zdrave demokratske kulture.</a:t>
            </a:r>
          </a:p>
          <a:p>
            <a:pPr marL="0" indent="0">
              <a:buNone/>
            </a:pPr>
            <a:r>
              <a:rPr lang="ta-IN" sz="2800" i="1" dirty="0"/>
              <a:t>Robert W. McChesney: Digitalna isključenost, Zagreb, Multimedijalni institut</a:t>
            </a:r>
            <a:endParaRPr lang="sl-SI" sz="2800" i="1" dirty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  <a:prstGeom prst="rect">
            <a:avLst/>
          </a:prstGeom>
        </p:spPr>
      </p:pic>
      <p:sp>
        <p:nvSpPr>
          <p:cNvPr id="7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15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This project is funded by the European Union Instrument </a:t>
            </a:r>
            <a:r>
              <a:rPr lang="sq-AL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for Pre-accession</a:t>
            </a:r>
            <a:r>
              <a:rPr lang="mk-MK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Assistance (IPA) </a:t>
            </a:r>
            <a:endParaRPr lang="sq-AL" sz="1400" dirty="0" smtClean="0">
              <a:solidFill>
                <a:schemeClr val="bg1"/>
              </a:solidFill>
            </a:endParaRPr>
          </a:p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Civil Society Facility (CSF).</a:t>
            </a:r>
            <a:endParaRPr lang="mk-MK" sz="1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3364" y="0"/>
            <a:ext cx="8892480" cy="260648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pic>
        <p:nvPicPr>
          <p:cNvPr id="1026" name="Picture 2" descr="U:\Uporabniki\BRANKICA\SEE Media Observatory\Izvedba\Prva faza\Visibility and Communication\logo\NNS South East European Media Observatory  2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2426208" cy="2212848"/>
          </a:xfrm>
          <a:prstGeom prst="round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3860" y="260648"/>
            <a:ext cx="4625874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5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Indirektne potpore </a:t>
            </a:r>
            <a:r>
              <a:rPr lang="ta-IN" dirty="0"/>
              <a:t/>
            </a:r>
            <a:br>
              <a:rPr lang="ta-IN" dirty="0"/>
            </a:br>
            <a:r>
              <a:rPr lang="hr-HR" dirty="0"/>
              <a:t>(porezne olakšice i sl.):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/>
              <a:t>• najviše su za medije s najvišim tržišnim prihodima i to u vrijeme pozitivnih amplituda ekonomskog ciklusa </a:t>
            </a:r>
            <a:r>
              <a:rPr lang="hr-HR" i="1"/>
              <a:t>(djeluju prociklički)</a:t>
            </a:r>
            <a:r>
              <a:rPr lang="hr-HR"/>
              <a:t/>
            </a:r>
            <a:br>
              <a:rPr lang="hr-HR"/>
            </a:br>
            <a:r>
              <a:rPr lang="hr-HR"/>
              <a:t/>
            </a:r>
            <a:br>
              <a:rPr lang="hr-HR"/>
            </a:br>
            <a:r>
              <a:rPr lang="hr-HR"/>
              <a:t>• nisu usmjerene u novinarsku proizvodnju niti zapošljavanje </a:t>
            </a:r>
            <a:r>
              <a:rPr lang="hr-HR" i="1"/>
              <a:t>(nisu namjenske)</a:t>
            </a:r>
            <a:r>
              <a:rPr lang="hr-HR"/>
              <a:t/>
            </a:r>
            <a:br>
              <a:rPr lang="hr-HR"/>
            </a:br>
            <a:r>
              <a:rPr lang="hr-HR"/>
              <a:t/>
            </a:r>
            <a:br>
              <a:rPr lang="hr-HR"/>
            </a:br>
            <a:r>
              <a:rPr lang="hr-HR"/>
              <a:t>• ne obuhvaćaju internetske medije </a:t>
            </a:r>
            <a:r>
              <a:rPr lang="hr-HR" i="1"/>
              <a:t>(nisu neutralne)</a:t>
            </a:r>
            <a:endParaRPr lang="sl-SI" i="1" dirty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  <a:prstGeom prst="rect">
            <a:avLst/>
          </a:prstGeom>
        </p:spPr>
      </p:pic>
      <p:sp>
        <p:nvSpPr>
          <p:cNvPr id="7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120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>
                <a:latin typeface="Helvetica"/>
                <a:cs typeface="Helvetica"/>
              </a:rPr>
              <a:t>2. Direktne potpore:</a:t>
            </a:r>
            <a:br>
              <a:rPr lang="ta-IN">
                <a:latin typeface="Helvetica"/>
                <a:cs typeface="Helvetica"/>
              </a:rPr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a-IN">
                <a:latin typeface="Calibri"/>
                <a:cs typeface="Calibri"/>
              </a:rPr>
              <a:t>• također ne prave razliku između komercijalnih i neprofitnih medija </a:t>
            </a:r>
            <a:r>
              <a:rPr lang="ta-IN" i="1">
                <a:latin typeface="Calibri"/>
                <a:cs typeface="Calibri"/>
              </a:rPr>
              <a:t>(sufinanciranje profita)</a:t>
            </a:r>
            <a:r>
              <a:rPr lang="ta-IN">
                <a:latin typeface="Calibri"/>
                <a:cs typeface="Calibri"/>
              </a:rPr>
              <a:t/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/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>• samo djelomično pokrivaju troškove rada </a:t>
            </a:r>
            <a:r>
              <a:rPr lang="ta-IN" i="1">
                <a:latin typeface="Calibri"/>
                <a:cs typeface="Calibri"/>
              </a:rPr>
              <a:t>(ograničen intenzitet)</a:t>
            </a:r>
            <a:r>
              <a:rPr lang="ta-IN">
                <a:latin typeface="Calibri"/>
                <a:cs typeface="Calibri"/>
              </a:rPr>
              <a:t/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/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>• može se pojaviti problem legitimacije selekcije </a:t>
            </a:r>
            <a:r>
              <a:rPr lang="ta-IN" i="1">
                <a:latin typeface="Calibri"/>
                <a:cs typeface="Calibri"/>
              </a:rPr>
              <a:t>(distribucijski konflikt)</a:t>
            </a:r>
            <a:endParaRPr lang="sl-SI" dirty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  <a:prstGeom prst="rect">
            <a:avLst/>
          </a:prstGeom>
        </p:spPr>
      </p:pic>
      <p:sp>
        <p:nvSpPr>
          <p:cNvPr id="7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2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latin typeface="Helvetica"/>
                <a:cs typeface="Helvetica"/>
              </a:rPr>
              <a:t>3. Potpore </a:t>
            </a:r>
            <a:r>
              <a:rPr lang="ta-IN">
                <a:latin typeface="Helvetica"/>
                <a:cs typeface="Helvetica"/>
              </a:rPr>
              <a:t/>
            </a:r>
            <a:br>
              <a:rPr lang="ta-IN">
                <a:latin typeface="Helvetica"/>
                <a:cs typeface="Helvetica"/>
              </a:rPr>
            </a:br>
            <a:r>
              <a:rPr lang="hr-HR">
                <a:latin typeface="Helvetica"/>
                <a:cs typeface="Helvetica"/>
              </a:rPr>
              <a:t>neprofitnim medijima: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a-IN">
                <a:latin typeface="Calibri"/>
                <a:cs typeface="Calibri"/>
              </a:rPr>
              <a:t>• idu direktno u novinarstvo </a:t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>• nema rasipanja javnog novca putem sufinanciranja profita</a:t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>• smanjuju medijsku koncentraciju</a:t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>• mogu se uspješno financirati izvanproračunskim prihodima od pristojbi i posebnih poreza </a:t>
            </a:r>
            <a:r>
              <a:rPr lang="ta-IN" i="1">
                <a:latin typeface="Calibri"/>
                <a:cs typeface="Calibri"/>
              </a:rPr>
              <a:t>(austerity-proof)</a:t>
            </a:r>
            <a:r>
              <a:rPr lang="ta-IN">
                <a:latin typeface="Calibri"/>
                <a:cs typeface="Calibri"/>
              </a:rPr>
              <a:t/>
            </a:r>
            <a:br>
              <a:rPr lang="ta-IN">
                <a:latin typeface="Calibri"/>
                <a:cs typeface="Calibri"/>
              </a:rPr>
            </a:br>
            <a:r>
              <a:rPr lang="ta-IN">
                <a:latin typeface="Calibri"/>
                <a:cs typeface="Calibri"/>
              </a:rPr>
              <a:t>• mogu se demokratski distribuirati </a:t>
            </a:r>
            <a:r>
              <a:rPr lang="ta-IN" i="1">
                <a:latin typeface="Calibri"/>
                <a:cs typeface="Calibri"/>
              </a:rPr>
              <a:t>(citizenship news voucher, public commissioning)</a:t>
            </a:r>
            <a:endParaRPr lang="sl-SI" dirty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  <a:prstGeom prst="rect">
            <a:avLst/>
          </a:prstGeom>
        </p:spPr>
      </p:pic>
      <p:sp>
        <p:nvSpPr>
          <p:cNvPr id="7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1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This project is funded by the European Union Instrument </a:t>
            </a:r>
            <a:r>
              <a:rPr lang="sq-AL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for Pre-accession</a:t>
            </a:r>
            <a:r>
              <a:rPr lang="mk-MK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Assistance (IPA) </a:t>
            </a:r>
            <a:endParaRPr lang="sq-AL" sz="1400" dirty="0" smtClean="0">
              <a:solidFill>
                <a:schemeClr val="bg1"/>
              </a:solidFill>
            </a:endParaRPr>
          </a:p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Civil Society Facility (CSF).</a:t>
            </a:r>
            <a:endParaRPr lang="mk-MK" sz="1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3364" y="0"/>
            <a:ext cx="8892480" cy="260648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pic>
        <p:nvPicPr>
          <p:cNvPr id="1026" name="Picture 2" descr="U:\Uporabniki\BRANKICA\SEE Media Observatory\Izvedba\Prva faza\Visibility and Communication\logo\NNS South East European Media Observatory  2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2426208" cy="2212848"/>
          </a:xfrm>
          <a:prstGeom prst="round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b="1863"/>
          <a:stretch/>
        </p:blipFill>
        <p:spPr>
          <a:xfrm>
            <a:off x="2555776" y="260648"/>
            <a:ext cx="6588224" cy="546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94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42920"/>
        </a:solidFill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470</Words>
  <Application>Microsoft Macintosh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TKO ĆE PLATITI NOVINARSTVO?</vt:lpstr>
      <vt:lpstr>PowerPoint Presentation</vt:lpstr>
      <vt:lpstr>PowerPoint Presentation</vt:lpstr>
      <vt:lpstr>PowerPoint Presentation</vt:lpstr>
      <vt:lpstr>PowerPoint Presentation</vt:lpstr>
      <vt:lpstr>1. Indirektne potpore  (porezne olakšice i sl.):</vt:lpstr>
      <vt:lpstr>2. Direktne potpore: </vt:lpstr>
      <vt:lpstr>3. Potpore  neprofitnim medijima: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Luna F. Zivkovic</cp:lastModifiedBy>
  <cp:revision>15</cp:revision>
  <dcterms:created xsi:type="dcterms:W3CDTF">2014-05-30T13:32:54Z</dcterms:created>
  <dcterms:modified xsi:type="dcterms:W3CDTF">2016-06-12T10:46:56Z</dcterms:modified>
</cp:coreProperties>
</file>