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93" r:id="rId2"/>
  </p:sldMasterIdLst>
  <p:notesMasterIdLst>
    <p:notesMasterId r:id="rId12"/>
  </p:notesMasterIdLst>
  <p:handoutMasterIdLst>
    <p:handoutMasterId r:id="rId13"/>
  </p:handoutMasterIdLst>
  <p:sldIdLst>
    <p:sldId id="509" r:id="rId3"/>
    <p:sldId id="522" r:id="rId4"/>
    <p:sldId id="519" r:id="rId5"/>
    <p:sldId id="520" r:id="rId6"/>
    <p:sldId id="523" r:id="rId7"/>
    <p:sldId id="516" r:id="rId8"/>
    <p:sldId id="524" r:id="rId9"/>
    <p:sldId id="521" r:id="rId10"/>
    <p:sldId id="518" r:id="rId11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015B"/>
    <a:srgbClr val="1902A2"/>
    <a:srgbClr val="333399"/>
    <a:srgbClr val="000000"/>
    <a:srgbClr val="0066FF"/>
    <a:srgbClr val="04A022"/>
    <a:srgbClr val="CB1B2C"/>
    <a:srgbClr val="951C0F"/>
    <a:srgbClr val="10016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6" autoAdjust="0"/>
    <p:restoredTop sz="84835" autoAdjust="0"/>
  </p:normalViewPr>
  <p:slideViewPr>
    <p:cSldViewPr snapToGrid="0">
      <p:cViewPr>
        <p:scale>
          <a:sx n="70" d="100"/>
          <a:sy n="70" d="100"/>
        </p:scale>
        <p:origin x="-198" y="-72"/>
      </p:cViewPr>
      <p:guideLst>
        <p:guide orient="horz" pos="1993"/>
        <p:guide orient="horz" pos="4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184" y="-126"/>
      </p:cViewPr>
      <p:guideLst>
        <p:guide orient="horz" pos="3133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t" anchorCtr="0" compatLnSpc="1">
            <a:prstTxWarp prst="textNoShape">
              <a:avLst/>
            </a:prstTxWarp>
          </a:bodyPr>
          <a:lstStyle>
            <a:lvl1pPr algn="l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t" anchorCtr="0" compatLnSpc="1">
            <a:prstTxWarp prst="textNoShape">
              <a:avLst/>
            </a:prstTxWarp>
          </a:bodyPr>
          <a:lstStyle>
            <a:lvl1pPr algn="r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b" anchorCtr="0" compatLnSpc="1">
            <a:prstTxWarp prst="textNoShape">
              <a:avLst/>
            </a:prstTxWarp>
          </a:bodyPr>
          <a:lstStyle>
            <a:lvl1pPr algn="l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b" anchorCtr="0" compatLnSpc="1">
            <a:prstTxWarp prst="textNoShape">
              <a:avLst/>
            </a:prstTxWarp>
          </a:bodyPr>
          <a:lstStyle>
            <a:lvl1pPr algn="r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280B1558-6E3B-4F0A-A896-DD1F225B7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1353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t" anchorCtr="0" compatLnSpc="1">
            <a:prstTxWarp prst="textNoShape">
              <a:avLst/>
            </a:prstTxWarp>
          </a:bodyPr>
          <a:lstStyle>
            <a:lvl1pPr algn="l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t" anchorCtr="0" compatLnSpc="1">
            <a:prstTxWarp prst="textNoShape">
              <a:avLst/>
            </a:prstTxWarp>
          </a:bodyPr>
          <a:lstStyle>
            <a:lvl1pPr algn="r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b" anchorCtr="0" compatLnSpc="1">
            <a:prstTxWarp prst="textNoShape">
              <a:avLst/>
            </a:prstTxWarp>
          </a:bodyPr>
          <a:lstStyle>
            <a:lvl1pPr algn="l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956" tIns="45978" rIns="91956" bIns="45978" numCol="1" anchor="b" anchorCtr="0" compatLnSpc="1">
            <a:prstTxWarp prst="textNoShape">
              <a:avLst/>
            </a:prstTxWarp>
          </a:bodyPr>
          <a:lstStyle>
            <a:lvl1pPr algn="r" defTabSz="920542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F3DF3556-39F3-4AA9-BEA1-475A77FFE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502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 txBox="1">
            <a:spLocks noGrp="1" noChangeArrowheads="1"/>
          </p:cNvSpPr>
          <p:nvPr/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56" tIns="45978" rIns="91956" bIns="45978" anchor="b"/>
          <a:lstStyle/>
          <a:p>
            <a:pPr algn="r" defTabSz="920542"/>
            <a:fld id="{8399C14B-931C-4CA2-AE5E-0D7AD6FD99C2}" type="slidenum">
              <a:rPr lang="en-US" sz="1200" b="0"/>
              <a:pPr algn="r" defTabSz="920542"/>
              <a:t>1</a:t>
            </a:fld>
            <a:endParaRPr lang="en-US" sz="1200" b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defRPr/>
            </a:pPr>
            <a:r>
              <a:rPr lang="en-GB" sz="1200" i="0" dirty="0" smtClean="0"/>
              <a:t>The MCSP translates the political priorities in the Enlargement Strategy and the most recent Annual Progress Reports into key areas where cross</a:t>
            </a:r>
            <a:r>
              <a:rPr lang="en-GB" sz="1200" i="0" baseline="0" dirty="0" smtClean="0"/>
              <a:t> </a:t>
            </a:r>
            <a:r>
              <a:rPr lang="en-GB" sz="1200" i="0" dirty="0" smtClean="0"/>
              <a:t>border and multi-country assistance will be most useful to support the enlargement countries prepare for meeting the accession criteria. </a:t>
            </a:r>
          </a:p>
          <a:p>
            <a:pPr marL="457200" indent="-457200" algn="just">
              <a:defRPr/>
            </a:pPr>
            <a:endParaRPr lang="en-GB" sz="1200" i="0" dirty="0" smtClean="0"/>
          </a:p>
          <a:p>
            <a:pPr marL="457200" indent="-457200" algn="just">
              <a:defRPr/>
            </a:pPr>
            <a:r>
              <a:rPr lang="en-GB" sz="1200" i="0" dirty="0" smtClean="0"/>
              <a:t>The MCSP does not propose an independent set of priorities or objectives but builds on the key priorities identified in the country strategy papers. </a:t>
            </a:r>
          </a:p>
          <a:p>
            <a:pPr marL="457200" indent="-457200" algn="just">
              <a:defRPr/>
            </a:pPr>
            <a:endParaRPr lang="en-GB" sz="1200" i="0" dirty="0" smtClean="0"/>
          </a:p>
          <a:p>
            <a:pPr marL="0" indent="0" algn="just">
              <a:lnSpc>
                <a:spcPct val="80000"/>
              </a:lnSpc>
              <a:buFontTx/>
              <a:buNone/>
              <a:defRPr/>
            </a:pPr>
            <a:r>
              <a:rPr lang="en-GB" altLang="en-US" sz="1200" i="0" dirty="0" smtClean="0"/>
              <a:t>Adoption MCSP:</a:t>
            </a:r>
          </a:p>
          <a:p>
            <a:pPr marL="457200" indent="-457200" algn="just">
              <a:lnSpc>
                <a:spcPct val="80000"/>
              </a:lnSpc>
              <a:buFontTx/>
              <a:buChar char="•"/>
              <a:defRPr/>
            </a:pPr>
            <a:r>
              <a:rPr lang="en-GB" altLang="en-US" sz="1200" i="0" dirty="0" smtClean="0"/>
              <a:t>IPA committee on 2 June 2014</a:t>
            </a:r>
          </a:p>
          <a:p>
            <a:pPr marL="457200" indent="-457200" algn="just">
              <a:lnSpc>
                <a:spcPct val="80000"/>
              </a:lnSpc>
              <a:buFontTx/>
              <a:buChar char="•"/>
              <a:defRPr/>
            </a:pPr>
            <a:r>
              <a:rPr lang="en-GB" altLang="en-US" sz="1200" i="0" dirty="0" smtClean="0"/>
              <a:t>Commission decision in June/July</a:t>
            </a:r>
            <a:r>
              <a:rPr lang="it-IT" altLang="en-US" sz="1200" i="0" dirty="0" smtClean="0"/>
              <a:t>,</a:t>
            </a:r>
            <a:r>
              <a:rPr lang="it-IT" altLang="en-US" sz="1200" i="0" baseline="0" dirty="0" smtClean="0"/>
              <a:t> CSP in </a:t>
            </a:r>
            <a:r>
              <a:rPr lang="it-IT" altLang="en-US" sz="1200" i="0" baseline="0" dirty="0" err="1" smtClean="0"/>
              <a:t>September</a:t>
            </a:r>
            <a:r>
              <a:rPr lang="it-IT" altLang="en-US" sz="1200" i="0" baseline="0" dirty="0" smtClean="0"/>
              <a:t>?</a:t>
            </a:r>
            <a:endParaRPr lang="en-GB" altLang="en-US" sz="1200" i="0" dirty="0" smtClean="0"/>
          </a:p>
          <a:p>
            <a:pPr marL="457200" indent="-457200" algn="just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DF3556-39F3-4AA9-BEA1-475A77FFE1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528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DF3556-39F3-4AA9-BEA1-475A77FFE1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511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DF3556-39F3-4AA9-BEA1-475A77FFE13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511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DF3556-39F3-4AA9-BEA1-475A77FFE13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410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FontTx/>
              <a:buNone/>
              <a:defRPr/>
            </a:pPr>
            <a:endParaRPr lang="en-GB" altLang="en-US" sz="1200" i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DF3556-39F3-4AA9-BEA1-475A77FFE1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05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C34F6-5373-46C2-AF9F-326F7AD13012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 userDrawn="1"/>
        </p:nvSpPr>
        <p:spPr bwMode="auto">
          <a:xfrm>
            <a:off x="0" y="6362700"/>
            <a:ext cx="91440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	</a:t>
            </a:r>
          </a:p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	</a:t>
            </a:r>
            <a:endParaRPr lang="en-GB" sz="12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74940109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9EE1D-12FD-4C7E-92C6-8C6A32F348F3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688734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8EE8D-9900-4386-AAAB-07A7E79EECF9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45367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D198E-69E0-43FD-8C81-0A9943DD586C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39018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19AA8-CF0D-4764-81DF-693AF7E1F90B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77225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  <a:prstGeom prst="rect">
            <a:avLst/>
          </a:prstGeo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CC3EC3-C1ED-49E0-8305-8EA977891AA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88099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635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fr-FR" sz="1800" b="0" smtClean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9663" y="323850"/>
            <a:ext cx="181768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9575" y="643731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C67336-BC08-4313-96F7-D0AC08BB1FD5}" type="slidenum">
              <a:rPr lang="en-GB" altLang="fr-F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8588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A4268-F8E0-4F19-B707-B572FC9107E9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34285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0" y="6362700"/>
            <a:ext cx="91440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7600" smtClean="0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fr-FR" smtClean="0">
                <a:solidFill>
                  <a:srgbClr val="FFFFFF"/>
                </a:solidFill>
              </a:rPr>
              <a:t>	</a:t>
            </a:r>
          </a:p>
          <a:p>
            <a:pPr eaLnBrk="1" hangingPunct="1">
              <a:defRPr/>
            </a:pPr>
            <a:r>
              <a:rPr lang="en-GB" altLang="fr-FR" smtClean="0">
                <a:solidFill>
                  <a:srgbClr val="FFFFFF"/>
                </a:solidFill>
              </a:rPr>
              <a:t>	</a:t>
            </a:r>
            <a:endParaRPr lang="en-GB" altLang="fr-FR" sz="1200" smtClean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4647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2195513" y="692150"/>
            <a:ext cx="914400" cy="9144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5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50CEA-7BBA-49C4-B23A-350014635883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34282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D50E8-1740-4038-A565-5A90CC7B02DA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95779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E84C6-EA40-4AC2-8895-3DA20A4BD4E0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7740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9064A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438" y="306388"/>
            <a:ext cx="162083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1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2"/>
            <a:endParaRPr lang="en-US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7032-0F04-4B55-AE79-ADA63A574F85}" type="slidenum">
              <a:rPr lang="en-GB" altLang="fr-F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0346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8876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-9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-9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-9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Black" pitchFamily="-9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fr-FR" smtClean="0"/>
              <a:t>Et dolor fragum</a:t>
            </a:r>
            <a:endParaRPr lang="en-GB" altLang="fr-FR" smtClean="0"/>
          </a:p>
          <a:p>
            <a:pPr lvl="1"/>
            <a:r>
              <a:rPr lang="en-GB" altLang="fr-FR" smtClean="0"/>
              <a:t>Et dolor fragum</a:t>
            </a:r>
          </a:p>
          <a:p>
            <a:pPr lvl="2"/>
            <a:r>
              <a:rPr lang="en-GB" altLang="fr-FR" smtClean="0"/>
              <a:t>- Et dolor fragum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lang="en-GB"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BF6AF6C-B2A8-445B-BD48-B422DB15C7B1}" type="slidenum">
              <a:rPr lang="en-GB" altLang="fr-FR">
                <a:solidFill>
                  <a:srgbClr val="000000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GB" altLang="fr-FR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57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>
    <p:fade/>
  </p:transition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5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passt\Desktop\Package presentation\backdrop_2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04900"/>
            <a:ext cx="9163050" cy="494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9663" y="323850"/>
            <a:ext cx="1817687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9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25631" y="2127004"/>
            <a:ext cx="5498275" cy="45293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z="3600" dirty="0" smtClean="0"/>
              <a:t>DG Enlargement</a:t>
            </a:r>
            <a:br>
              <a:rPr lang="en-GB" sz="3600" dirty="0" smtClean="0"/>
            </a:br>
            <a:r>
              <a:rPr lang="en-GB" sz="3600" dirty="0" smtClean="0"/>
              <a:t>Multi-beneficiary assistance to Civil Society and Media </a:t>
            </a:r>
            <a:r>
              <a:rPr lang="en-GB" sz="2800" dirty="0">
                <a:latin typeface="Verdana" pitchFamily="34" charset="0"/>
              </a:rPr>
              <a:t/>
            </a:r>
            <a:br>
              <a:rPr lang="en-GB" sz="2800" dirty="0">
                <a:latin typeface="Verdana" pitchFamily="34" charset="0"/>
              </a:rPr>
            </a:br>
            <a:r>
              <a:rPr lang="fr-BE" sz="2800" b="1" dirty="0" smtClean="0">
                <a:latin typeface="Verdana" pitchFamily="34" charset="0"/>
              </a:rPr>
              <a:t/>
            </a:r>
            <a:br>
              <a:rPr lang="fr-BE" sz="2800" b="1" dirty="0" smtClean="0">
                <a:latin typeface="Verdana" pitchFamily="34" charset="0"/>
              </a:rPr>
            </a:br>
            <a:r>
              <a:rPr lang="fr-BE" sz="2800" b="1" dirty="0">
                <a:latin typeface="Verdana" pitchFamily="34" charset="0"/>
              </a:rPr>
              <a:t/>
            </a:r>
            <a:br>
              <a:rPr lang="fr-BE" sz="2800" b="1" dirty="0">
                <a:latin typeface="Verdana" pitchFamily="34" charset="0"/>
              </a:rPr>
            </a:br>
            <a:r>
              <a:rPr lang="fr-BE" sz="2800" b="1" dirty="0"/>
              <a:t>IPA II: 2014 </a:t>
            </a:r>
            <a:r>
              <a:rPr lang="fr-BE" sz="2800" b="1" dirty="0" smtClean="0"/>
              <a:t>– 2020</a:t>
            </a:r>
            <a:br>
              <a:rPr lang="fr-BE" sz="2800" b="1" dirty="0" smtClean="0"/>
            </a:br>
            <a:endParaRPr lang="en-GB" sz="28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096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3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9738" y="6453188"/>
            <a:ext cx="6096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93700" y="1268805"/>
            <a:ext cx="82931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0" hangingPunct="0"/>
            <a:r>
              <a:rPr lang="it-IT" altLang="fr-FR" sz="3200" noProof="1">
                <a:solidFill>
                  <a:srgbClr val="0070C0"/>
                </a:solidFill>
                <a:latin typeface="Arial" pitchFamily="34" charset="0"/>
                <a:cs typeface="+mn-cs"/>
              </a:rPr>
              <a:t>IPA II architecture</a:t>
            </a:r>
            <a:endParaRPr lang="en-GB" altLang="fr-FR" sz="3200" dirty="0">
              <a:solidFill>
                <a:srgbClr val="0070C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16388" name="Group 16387"/>
          <p:cNvGrpSpPr>
            <a:grpSpLocks/>
          </p:cNvGrpSpPr>
          <p:nvPr/>
        </p:nvGrpSpPr>
        <p:grpSpPr bwMode="auto">
          <a:xfrm>
            <a:off x="2191423" y="1990403"/>
            <a:ext cx="4797668" cy="4534544"/>
            <a:chOff x="2492027" y="2406346"/>
            <a:chExt cx="4196110" cy="3701784"/>
          </a:xfrm>
        </p:grpSpPr>
        <p:grpSp>
          <p:nvGrpSpPr>
            <p:cNvPr id="17443" name="Group 2"/>
            <p:cNvGrpSpPr>
              <a:grpSpLocks/>
            </p:cNvGrpSpPr>
            <p:nvPr/>
          </p:nvGrpSpPr>
          <p:grpSpPr bwMode="auto">
            <a:xfrm>
              <a:off x="2492027" y="2406346"/>
              <a:ext cx="4196110" cy="3701784"/>
              <a:chOff x="2217738" y="1040497"/>
              <a:chExt cx="4670478" cy="4455473"/>
            </a:xfrm>
          </p:grpSpPr>
          <p:sp>
            <p:nvSpPr>
              <p:cNvPr id="12" name="Freeform 5"/>
              <p:cNvSpPr>
                <a:spLocks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497127" y="2402741"/>
                <a:ext cx="2111700" cy="651507"/>
              </a:xfrm>
              <a:custGeom>
                <a:avLst/>
                <a:gdLst/>
                <a:ahLst/>
                <a:cxnLst/>
                <a:rect l="l" t="t" r="r" b="b"/>
                <a:pathLst>
                  <a:path w="1821623" h="563563">
                    <a:moveTo>
                      <a:pt x="295276" y="0"/>
                    </a:moveTo>
                    <a:lnTo>
                      <a:pt x="1526348" y="0"/>
                    </a:lnTo>
                    <a:lnTo>
                      <a:pt x="1821623" y="563563"/>
                    </a:lnTo>
                    <a:lnTo>
                      <a:pt x="0" y="563563"/>
                    </a:lnTo>
                    <a:close/>
                  </a:path>
                </a:pathLst>
              </a:custGeom>
              <a:pattFill prst="ltDnDiag">
                <a:fgClr>
                  <a:schemeClr val="accent5">
                    <a:lumMod val="50000"/>
                  </a:schemeClr>
                </a:fgClr>
                <a:bgClr>
                  <a:srgbClr val="FFC000"/>
                </a:bgClr>
              </a:pattFill>
              <a:ln w="8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b="0" dirty="0">
                  <a:solidFill>
                    <a:prstClr val="black"/>
                  </a:solidFill>
                  <a:latin typeface="Calibri"/>
                  <a:ea typeface="ＭＳ Ｐゴシック" charset="0"/>
                </a:endParaRPr>
              </a:p>
            </p:txBody>
          </p:sp>
          <p:sp>
            <p:nvSpPr>
              <p:cNvPr id="13" name="Freeform 6"/>
              <p:cNvSpPr>
                <a:spLocks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878823" y="1040497"/>
                <a:ext cx="1348307" cy="1287731"/>
              </a:xfrm>
              <a:custGeom>
                <a:avLst/>
                <a:gdLst/>
                <a:ahLst/>
                <a:cxnLst/>
                <a:rect l="l" t="t" r="r" b="b"/>
                <a:pathLst>
                  <a:path w="1164533" h="1111315">
                    <a:moveTo>
                      <a:pt x="582267" y="0"/>
                    </a:moveTo>
                    <a:lnTo>
                      <a:pt x="1164533" y="1111315"/>
                    </a:lnTo>
                    <a:lnTo>
                      <a:pt x="0" y="1111315"/>
                    </a:lnTo>
                    <a:close/>
                  </a:path>
                </a:pathLst>
              </a:custGeom>
              <a:pattFill prst="ltDnDiag">
                <a:fgClr>
                  <a:schemeClr val="accent5">
                    <a:lumMod val="50000"/>
                  </a:schemeClr>
                </a:fgClr>
                <a:bgClr>
                  <a:srgbClr val="C00000"/>
                </a:bgClr>
              </a:pattFill>
              <a:ln w="8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b="0" dirty="0">
                  <a:solidFill>
                    <a:prstClr val="black"/>
                  </a:solidFill>
                  <a:latin typeface="Calibri"/>
                  <a:ea typeface="ＭＳ Ｐゴシック" charset="0"/>
                </a:endParaRPr>
              </a:p>
            </p:txBody>
          </p:sp>
          <p:sp>
            <p:nvSpPr>
              <p:cNvPr id="17453" name="Freeform 7"/>
              <p:cNvSpPr>
                <a:spLocks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681489" y="3938592"/>
                <a:ext cx="3745038" cy="675723"/>
              </a:xfrm>
              <a:custGeom>
                <a:avLst/>
                <a:gdLst>
                  <a:gd name="T0" fmla="*/ 12271756 w 3230625"/>
                  <a:gd name="T1" fmla="*/ 0 h 582612"/>
                  <a:gd name="T2" fmla="*/ 117604157 w 3230625"/>
                  <a:gd name="T3" fmla="*/ 0 h 582612"/>
                  <a:gd name="T4" fmla="*/ 129875901 w 3230625"/>
                  <a:gd name="T5" fmla="*/ 23719829 h 582612"/>
                  <a:gd name="T6" fmla="*/ 0 w 3230625"/>
                  <a:gd name="T7" fmla="*/ 23719829 h 582612"/>
                  <a:gd name="T8" fmla="*/ 12271756 w 3230625"/>
                  <a:gd name="T9" fmla="*/ 0 h 5826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30625"/>
                  <a:gd name="T16" fmla="*/ 0 h 582612"/>
                  <a:gd name="T17" fmla="*/ 3230625 w 3230625"/>
                  <a:gd name="T18" fmla="*/ 582612 h 5826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30625" h="582612">
                    <a:moveTo>
                      <a:pt x="305256" y="0"/>
                    </a:moveTo>
                    <a:lnTo>
                      <a:pt x="2925369" y="0"/>
                    </a:lnTo>
                    <a:lnTo>
                      <a:pt x="3230625" y="582612"/>
                    </a:lnTo>
                    <a:lnTo>
                      <a:pt x="0" y="582612"/>
                    </a:lnTo>
                    <a:lnTo>
                      <a:pt x="305256" y="0"/>
                    </a:lnTo>
                    <a:close/>
                  </a:path>
                </a:pathLst>
              </a:custGeom>
              <a:pattFill prst="ltDnDiag">
                <a:fgClr>
                  <a:schemeClr val="bg2"/>
                </a:fgClr>
                <a:bgClr>
                  <a:srgbClr val="7030A0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it-IT" sz="7600" smtClean="0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7454" name="Freeform 8"/>
              <p:cNvSpPr>
                <a:spLocks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217738" y="4704411"/>
                <a:ext cx="4670478" cy="791559"/>
              </a:xfrm>
              <a:custGeom>
                <a:avLst/>
                <a:gdLst>
                  <a:gd name="T0" fmla="*/ 14414996 w 4028853"/>
                  <a:gd name="T1" fmla="*/ 0 h 683963"/>
                  <a:gd name="T2" fmla="*/ 147646296 w 4028853"/>
                  <a:gd name="T3" fmla="*/ 0 h 683963"/>
                  <a:gd name="T4" fmla="*/ 162061258 w 4028853"/>
                  <a:gd name="T5" fmla="*/ 26381534 h 683963"/>
                  <a:gd name="T6" fmla="*/ 0 w 4028853"/>
                  <a:gd name="T7" fmla="*/ 26381534 h 683963"/>
                  <a:gd name="T8" fmla="*/ 14414996 w 4028853"/>
                  <a:gd name="T9" fmla="*/ 0 h 6839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28853"/>
                  <a:gd name="T16" fmla="*/ 0 h 683963"/>
                  <a:gd name="T17" fmla="*/ 4028853 w 4028853"/>
                  <a:gd name="T18" fmla="*/ 683963 h 6839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28853" h="683963">
                    <a:moveTo>
                      <a:pt x="358358" y="0"/>
                    </a:moveTo>
                    <a:lnTo>
                      <a:pt x="3670496" y="0"/>
                    </a:lnTo>
                    <a:lnTo>
                      <a:pt x="4028853" y="683963"/>
                    </a:lnTo>
                    <a:lnTo>
                      <a:pt x="0" y="683963"/>
                    </a:lnTo>
                    <a:lnTo>
                      <a:pt x="358358" y="0"/>
                    </a:lnTo>
                    <a:close/>
                  </a:path>
                </a:pathLst>
              </a:custGeom>
              <a:pattFill prst="ltDnDiag">
                <a:fgClr>
                  <a:schemeClr val="bg2"/>
                </a:fgClr>
                <a:bgClr>
                  <a:srgbClr val="0070C0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it-IT" sz="7600" smtClean="0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endParaRPr>
              </a:p>
            </p:txBody>
          </p:sp>
          <p:sp>
            <p:nvSpPr>
              <p:cNvPr id="16" name="Freeform 9"/>
              <p:cNvSpPr>
                <a:spLocks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067720" y="3126851"/>
                <a:ext cx="2968748" cy="745126"/>
              </a:xfrm>
              <a:custGeom>
                <a:avLst/>
                <a:gdLst/>
                <a:ahLst/>
                <a:cxnLst/>
                <a:rect l="l" t="t" r="r" b="b"/>
                <a:pathLst>
                  <a:path w="2561889" h="642937">
                    <a:moveTo>
                      <a:pt x="336863" y="0"/>
                    </a:moveTo>
                    <a:lnTo>
                      <a:pt x="2225027" y="0"/>
                    </a:lnTo>
                    <a:lnTo>
                      <a:pt x="2561889" y="642937"/>
                    </a:lnTo>
                    <a:lnTo>
                      <a:pt x="0" y="642937"/>
                    </a:lnTo>
                    <a:close/>
                  </a:path>
                </a:pathLst>
              </a:custGeom>
              <a:pattFill prst="ltDnDiag">
                <a:fgClr>
                  <a:schemeClr val="accent5">
                    <a:lumMod val="50000"/>
                  </a:schemeClr>
                </a:fgClr>
                <a:bgClr>
                  <a:srgbClr val="92D050"/>
                </a:bgClr>
              </a:pattFill>
              <a:ln w="8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b="0" dirty="0">
                  <a:solidFill>
                    <a:prstClr val="black"/>
                  </a:solidFill>
                  <a:latin typeface="Calibri"/>
                  <a:ea typeface="ＭＳ Ｐゴシック" charset="0"/>
                </a:endParaRPr>
              </a:p>
            </p:txBody>
          </p:sp>
        </p:grpSp>
        <p:sp>
          <p:nvSpPr>
            <p:cNvPr id="17444" name="Rektangel 2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682665" y="5510742"/>
              <a:ext cx="15906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  <a:t>MULTI-COUNTRY PROGRAMMES</a:t>
              </a:r>
              <a:endParaRPr lang="da-DK" altLang="fr-FR" sz="120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24" name="Rektangel 22"/>
            <p:cNvSpPr/>
            <p:nvPr>
              <p:custDataLst>
                <p:tags r:id="rId7"/>
              </p:custDataLst>
            </p:nvPr>
          </p:nvSpPr>
          <p:spPr bwMode="auto">
            <a:xfrm>
              <a:off x="4017741" y="3522279"/>
              <a:ext cx="1143095" cy="6000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10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COMMON IMPLEMENTING REGULATION</a:t>
              </a:r>
            </a:p>
          </p:txBody>
        </p:sp>
        <p:sp>
          <p:nvSpPr>
            <p:cNvPr id="30" name="Rektangel 22"/>
            <p:cNvSpPr/>
            <p:nvPr>
              <p:custDataLst>
                <p:tags r:id="rId8"/>
              </p:custDataLst>
            </p:nvPr>
          </p:nvSpPr>
          <p:spPr bwMode="auto">
            <a:xfrm>
              <a:off x="4100298" y="2941296"/>
              <a:ext cx="981156" cy="43018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10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IPA II REGULATION</a:t>
              </a:r>
            </a:p>
          </p:txBody>
        </p:sp>
        <p:sp>
          <p:nvSpPr>
            <p:cNvPr id="31" name="Rektangel 21"/>
            <p:cNvSpPr/>
            <p:nvPr>
              <p:custDataLst>
                <p:tags r:id="rId9"/>
              </p:custDataLst>
            </p:nvPr>
          </p:nvSpPr>
          <p:spPr bwMode="auto">
            <a:xfrm>
              <a:off x="3376338" y="4201680"/>
              <a:ext cx="2425901" cy="4619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defTabSz="80168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da-DK" sz="120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IPA II</a:t>
              </a:r>
              <a:br>
                <a:rPr lang="da-DK" sz="120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</a:br>
              <a:r>
                <a:rPr lang="da-DK" sz="1200" kern="0" noProof="1">
                  <a:solidFill>
                    <a:prstClr val="white"/>
                  </a:solidFill>
                  <a:latin typeface="Calibri"/>
                  <a:ea typeface="ＭＳ Ｐゴシック"/>
                </a:rPr>
                <a:t>IMPLEMENTING REGULATION</a:t>
              </a:r>
            </a:p>
          </p:txBody>
        </p:sp>
        <p:sp>
          <p:nvSpPr>
            <p:cNvPr id="17448" name="Rektangel 2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403142" y="4849248"/>
              <a:ext cx="15906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  <a:t>MULTI-COUNTRY STRATEGY</a:t>
              </a:r>
              <a:endParaRPr lang="da-DK" altLang="fr-FR" sz="120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17449" name="Rektangel 2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908676" y="5510742"/>
              <a:ext cx="15906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  <a:t>COUNTRY PROGRAMMES</a:t>
              </a:r>
              <a:endParaRPr lang="da-DK" altLang="fr-FR" sz="120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  <p:sp>
          <p:nvSpPr>
            <p:cNvPr id="17450" name="Rektangel 2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091990" y="4843858"/>
              <a:ext cx="15906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1pPr>
              <a:lvl2pPr marL="742950" indent="-28575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2pPr>
              <a:lvl3pPr marL="11430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3pPr>
              <a:lvl4pPr marL="16002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4pPr>
              <a:lvl5pPr marL="2057400" indent="-228600" defTabSz="801688"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itchFamily="34" charset="0"/>
                  <a:cs typeface="Arial" pitchFamily="34" charset="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  <a:t>COUNTRY</a:t>
              </a:r>
              <a:b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</a:br>
              <a:r>
                <a:rPr lang="it-IT" altLang="fr-FR" sz="1200" noProof="1" smtClean="0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rPr>
                <a:t>STRATEGIES</a:t>
              </a:r>
              <a:endParaRPr lang="da-DK" altLang="fr-FR" sz="1200" smtClean="0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9" name="Pentagon 8"/>
          <p:cNvSpPr/>
          <p:nvPr/>
        </p:nvSpPr>
        <p:spPr>
          <a:xfrm>
            <a:off x="100408" y="4972717"/>
            <a:ext cx="1483048" cy="717516"/>
          </a:xfrm>
          <a:prstGeom prst="homePlate">
            <a:avLst/>
          </a:prstGeom>
          <a:solidFill>
            <a:srgbClr val="7030A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200" b="0" dirty="0">
                <a:solidFill>
                  <a:srgbClr val="FFFFFF"/>
                </a:solidFill>
              </a:rPr>
              <a:t>Framework</a:t>
            </a:r>
          </a:p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200" b="0" dirty="0">
                <a:solidFill>
                  <a:srgbClr val="FFFFFF"/>
                </a:solidFill>
              </a:rPr>
              <a:t>Agreements</a:t>
            </a:r>
            <a:endParaRPr lang="en-GB" sz="1200" b="0" dirty="0">
              <a:solidFill>
                <a:srgbClr val="FFFFFF"/>
              </a:solidFill>
            </a:endParaRPr>
          </a:p>
        </p:txBody>
      </p:sp>
      <p:sp>
        <p:nvSpPr>
          <p:cNvPr id="52" name="Pentagon 51"/>
          <p:cNvSpPr/>
          <p:nvPr/>
        </p:nvSpPr>
        <p:spPr>
          <a:xfrm>
            <a:off x="100408" y="5677389"/>
            <a:ext cx="1483048" cy="719460"/>
          </a:xfrm>
          <a:prstGeom prst="homePlate">
            <a:avLst/>
          </a:prstGeom>
          <a:solidFill>
            <a:srgbClr val="0070C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200" b="0" dirty="0">
                <a:solidFill>
                  <a:srgbClr val="FFFFFF"/>
                </a:solidFill>
              </a:rPr>
              <a:t>Financing</a:t>
            </a:r>
          </a:p>
          <a:p>
            <a:pPr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200" b="0" dirty="0">
                <a:solidFill>
                  <a:srgbClr val="FFFFFF"/>
                </a:solidFill>
              </a:rPr>
              <a:t>Agreements</a:t>
            </a:r>
            <a:endParaRPr lang="en-GB" sz="1200" b="0" dirty="0">
              <a:solidFill>
                <a:srgbClr val="FFFFFF"/>
              </a:solidFill>
            </a:endParaRPr>
          </a:p>
        </p:txBody>
      </p:sp>
      <p:grpSp>
        <p:nvGrpSpPr>
          <p:cNvPr id="16390" name="Group 16389"/>
          <p:cNvGrpSpPr>
            <a:grpSpLocks/>
          </p:cNvGrpSpPr>
          <p:nvPr/>
        </p:nvGrpSpPr>
        <p:grpSpPr bwMode="auto">
          <a:xfrm>
            <a:off x="1446664" y="1997467"/>
            <a:ext cx="4775886" cy="4526766"/>
            <a:chOff x="1746631" y="2412376"/>
            <a:chExt cx="4176726" cy="3695754"/>
          </a:xfrm>
        </p:grpSpPr>
        <p:grpSp>
          <p:nvGrpSpPr>
            <p:cNvPr id="17437" name="Group 16388"/>
            <p:cNvGrpSpPr>
              <a:grpSpLocks/>
            </p:cNvGrpSpPr>
            <p:nvPr/>
          </p:nvGrpSpPr>
          <p:grpSpPr bwMode="auto">
            <a:xfrm>
              <a:off x="1746631" y="2412376"/>
              <a:ext cx="698432" cy="3695754"/>
              <a:chOff x="1746631" y="2412376"/>
              <a:chExt cx="698432" cy="3695754"/>
            </a:xfrm>
          </p:grpSpPr>
          <p:sp>
            <p:nvSpPr>
              <p:cNvPr id="17439" name="AutoShape 24"/>
              <p:cNvSpPr>
                <a:spLocks/>
              </p:cNvSpPr>
              <p:nvPr/>
            </p:nvSpPr>
            <p:spPr bwMode="auto">
              <a:xfrm flipH="1">
                <a:off x="2325608" y="2412376"/>
                <a:ext cx="99190" cy="2251102"/>
              </a:xfrm>
              <a:prstGeom prst="rightBrace">
                <a:avLst>
                  <a:gd name="adj1" fmla="val 249223"/>
                  <a:gd name="adj2" fmla="val 50620"/>
                </a:avLst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1pPr>
                <a:lvl2pPr marL="742950" indent="-28575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2pPr>
                <a:lvl3pPr marL="11430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3pPr>
                <a:lvl4pPr marL="16002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4pPr>
                <a:lvl5pPr marL="20574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9pPr>
              </a:lstStyle>
              <a:p>
                <a:pPr eaLnBrk="0" hangingPunct="0"/>
                <a:endParaRPr lang="en-US" altLang="it-IT" smtClean="0"/>
              </a:p>
            </p:txBody>
          </p:sp>
          <p:sp>
            <p:nvSpPr>
              <p:cNvPr id="42" name="Rektangel 41"/>
              <p:cNvSpPr/>
              <p:nvPr>
                <p:custDataLst>
                  <p:tags r:id="rId4"/>
                </p:custDataLst>
              </p:nvPr>
            </p:nvSpPr>
            <p:spPr bwMode="auto">
              <a:xfrm rot="16200000">
                <a:off x="1267195" y="3368067"/>
                <a:ext cx="1778026" cy="3397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defTabSz="801688" fontAlgn="auto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da-DK" sz="1600" b="0" kern="0" noProof="1">
                    <a:solidFill>
                      <a:prstClr val="black"/>
                    </a:solidFill>
                    <a:latin typeface="Calibri"/>
                    <a:ea typeface="ＭＳ Ｐゴシック"/>
                  </a:rPr>
                  <a:t>Regulations</a:t>
                </a:r>
              </a:p>
            </p:txBody>
          </p:sp>
          <p:sp>
            <p:nvSpPr>
              <p:cNvPr id="17441" name="AutoShape 24"/>
              <p:cNvSpPr>
                <a:spLocks/>
              </p:cNvSpPr>
              <p:nvPr/>
            </p:nvSpPr>
            <p:spPr bwMode="auto">
              <a:xfrm flipH="1">
                <a:off x="2345873" y="4849247"/>
                <a:ext cx="99190" cy="1236433"/>
              </a:xfrm>
              <a:prstGeom prst="rightBrace">
                <a:avLst>
                  <a:gd name="adj1" fmla="val 249191"/>
                  <a:gd name="adj2" fmla="val 50620"/>
                </a:avLst>
              </a:prstGeom>
              <a:noFill/>
              <a:ln w="22225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1pPr>
                <a:lvl2pPr marL="742950" indent="-28575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2pPr>
                <a:lvl3pPr marL="11430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3pPr>
                <a:lvl4pPr marL="16002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4pPr>
                <a:lvl5pPr marL="2057400" indent="-228600"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defRPr>
                </a:lvl9pPr>
              </a:lstStyle>
              <a:p>
                <a:pPr eaLnBrk="0" hangingPunct="0"/>
                <a:endParaRPr lang="en-US" altLang="it-IT" smtClean="0"/>
              </a:p>
            </p:txBody>
          </p:sp>
          <p:sp>
            <p:nvSpPr>
              <p:cNvPr id="48" name="Rektangel 41"/>
              <p:cNvSpPr/>
              <p:nvPr>
                <p:custDataLst>
                  <p:tags r:id="rId5"/>
                </p:custDataLst>
              </p:nvPr>
            </p:nvSpPr>
            <p:spPr bwMode="auto">
              <a:xfrm rot="16200000">
                <a:off x="1373559" y="5150857"/>
                <a:ext cx="1330344" cy="5842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defTabSz="801688" fontAlgn="auto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da-DK" sz="1600" b="0" kern="0" noProof="1">
                    <a:solidFill>
                      <a:prstClr val="black"/>
                    </a:solidFill>
                    <a:latin typeface="Calibri"/>
                    <a:ea typeface="ＭＳ Ｐゴシック"/>
                  </a:rPr>
                  <a:t>Planning  &amp; programming</a:t>
                </a:r>
              </a:p>
            </p:txBody>
          </p:sp>
        </p:grpSp>
        <p:cxnSp>
          <p:nvCxnSpPr>
            <p:cNvPr id="17438" name="AutoShape 29"/>
            <p:cNvCxnSpPr>
              <a:cxnSpLocks noChangeShapeType="1"/>
            </p:cNvCxnSpPr>
            <p:nvPr/>
          </p:nvCxnSpPr>
          <p:spPr bwMode="auto">
            <a:xfrm>
              <a:off x="2492027" y="4791109"/>
              <a:ext cx="3431330" cy="0"/>
            </a:xfrm>
            <a:prstGeom prst="straightConnector1">
              <a:avLst/>
            </a:prstGeom>
            <a:noFill/>
            <a:ln w="9525">
              <a:solidFill>
                <a:srgbClr val="5F5F5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69127" y="1918637"/>
            <a:ext cx="6747234" cy="4676490"/>
            <a:chOff x="2492375" y="2347913"/>
            <a:chExt cx="5900738" cy="3817391"/>
          </a:xfrm>
        </p:grpSpPr>
        <p:grpSp>
          <p:nvGrpSpPr>
            <p:cNvPr id="17418" name="Group 16391"/>
            <p:cNvGrpSpPr>
              <a:grpSpLocks/>
            </p:cNvGrpSpPr>
            <p:nvPr/>
          </p:nvGrpSpPr>
          <p:grpSpPr bwMode="auto">
            <a:xfrm>
              <a:off x="2492375" y="2347913"/>
              <a:ext cx="5900738" cy="3817391"/>
              <a:chOff x="2492764" y="2347994"/>
              <a:chExt cx="5900035" cy="3818118"/>
            </a:xfrm>
          </p:grpSpPr>
          <p:sp>
            <p:nvSpPr>
              <p:cNvPr id="39" name="Rektangel 41"/>
              <p:cNvSpPr/>
              <p:nvPr>
                <p:custDataLst>
                  <p:tags r:id="rId1"/>
                </p:custDataLst>
              </p:nvPr>
            </p:nvSpPr>
            <p:spPr bwMode="auto">
              <a:xfrm rot="5400000">
                <a:off x="7335501" y="3132284"/>
                <a:ext cx="1776497" cy="3380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defTabSz="801688" fontAlgn="auto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da-DK" sz="1600" b="0" kern="0" noProof="1">
                    <a:solidFill>
                      <a:prstClr val="black"/>
                    </a:solidFill>
                    <a:latin typeface="Calibri"/>
                    <a:ea typeface="ＭＳ Ｐゴシック"/>
                  </a:rPr>
                  <a:t>Legal basis</a:t>
                </a:r>
              </a:p>
            </p:txBody>
          </p:sp>
          <p:grpSp>
            <p:nvGrpSpPr>
              <p:cNvPr id="17421" name="Group 16390"/>
              <p:cNvGrpSpPr>
                <a:grpSpLocks/>
              </p:cNvGrpSpPr>
              <p:nvPr/>
            </p:nvGrpSpPr>
            <p:grpSpPr bwMode="auto">
              <a:xfrm>
                <a:off x="2492764" y="2347994"/>
                <a:ext cx="5895274" cy="3818118"/>
                <a:chOff x="2492764" y="2347994"/>
                <a:chExt cx="5895274" cy="3818118"/>
              </a:xfrm>
            </p:grpSpPr>
            <p:sp>
              <p:nvSpPr>
                <p:cNvPr id="17422" name="AutoShape 24"/>
                <p:cNvSpPr>
                  <a:spLocks/>
                </p:cNvSpPr>
                <p:nvPr/>
              </p:nvSpPr>
              <p:spPr bwMode="auto">
                <a:xfrm rot="10800000" flipH="1">
                  <a:off x="7918129" y="2484181"/>
                  <a:ext cx="99190" cy="1633870"/>
                </a:xfrm>
                <a:prstGeom prst="rightBrace">
                  <a:avLst>
                    <a:gd name="adj1" fmla="val 249141"/>
                    <a:gd name="adj2" fmla="val 50620"/>
                  </a:avLst>
                </a:prstGeom>
                <a:noFill/>
                <a:ln w="22225">
                  <a:solidFill>
                    <a:srgbClr val="5F5F5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9pPr>
                </a:lstStyle>
                <a:p>
                  <a:pPr eaLnBrk="0" hangingPunct="0"/>
                  <a:endParaRPr lang="en-US" altLang="it-IT" smtClean="0"/>
                </a:p>
              </p:txBody>
            </p:sp>
            <p:sp>
              <p:nvSpPr>
                <p:cNvPr id="37" name="Rektangel 41"/>
                <p:cNvSpPr/>
                <p:nvPr>
                  <p:custDataLst>
                    <p:tags r:id="rId2"/>
                  </p:custDataLst>
                </p:nvPr>
              </p:nvSpPr>
              <p:spPr bwMode="auto">
                <a:xfrm rot="5400000">
                  <a:off x="7329948" y="4885760"/>
                  <a:ext cx="1778084" cy="338097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defTabSz="801688" fontAlgn="auto">
                    <a:spcBef>
                      <a:spcPct val="20000"/>
                    </a:spcBef>
                    <a:spcAft>
                      <a:spcPts val="0"/>
                    </a:spcAft>
                    <a:defRPr/>
                  </a:pPr>
                  <a:r>
                    <a:rPr lang="da-DK" sz="1600" b="0" kern="0" noProof="1">
                      <a:solidFill>
                        <a:prstClr val="black"/>
                      </a:solidFill>
                      <a:latin typeface="Calibri"/>
                      <a:ea typeface="ＭＳ Ｐゴシック"/>
                    </a:rPr>
                    <a:t>Implementing acts</a:t>
                  </a:r>
                </a:p>
              </p:txBody>
            </p:sp>
            <p:sp>
              <p:nvSpPr>
                <p:cNvPr id="17424" name="AutoShape 24"/>
                <p:cNvSpPr>
                  <a:spLocks/>
                </p:cNvSpPr>
                <p:nvPr/>
              </p:nvSpPr>
              <p:spPr bwMode="auto">
                <a:xfrm rot="10800000" flipH="1">
                  <a:off x="7918127" y="4210656"/>
                  <a:ext cx="94663" cy="1875025"/>
                </a:xfrm>
                <a:prstGeom prst="rightBrace">
                  <a:avLst>
                    <a:gd name="adj1" fmla="val 249151"/>
                    <a:gd name="adj2" fmla="val 50620"/>
                  </a:avLst>
                </a:prstGeom>
                <a:noFill/>
                <a:ln w="22225">
                  <a:solidFill>
                    <a:srgbClr val="5F5F5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9pPr>
                </a:lstStyle>
                <a:p>
                  <a:pPr eaLnBrk="0" hangingPunct="0"/>
                  <a:endParaRPr lang="en-US" altLang="it-IT" smtClean="0"/>
                </a:p>
              </p:txBody>
            </p:sp>
            <p:sp>
              <p:nvSpPr>
                <p:cNvPr id="53" name="Rektangel 30"/>
                <p:cNvSpPr>
                  <a:spLocks noChangeArrowheads="1"/>
                </p:cNvSpPr>
                <p:nvPr/>
              </p:nvSpPr>
              <p:spPr bwMode="auto">
                <a:xfrm>
                  <a:off x="6688027" y="2833792"/>
                  <a:ext cx="1082546" cy="485798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75000"/>
                      </a:schemeClr>
                    </a:gs>
                    <a:gs pos="92000">
                      <a:schemeClr val="bg1">
                        <a:lumMod val="95000"/>
                      </a:schemeClr>
                    </a:gs>
                    <a:gs pos="100000">
                      <a:schemeClr val="tx1"/>
                    </a:gs>
                  </a:gsLst>
                  <a:lin ang="16200000"/>
                </a:gradFill>
                <a:ln w="9525">
                  <a:noFill/>
                  <a:miter lim="800000"/>
                  <a:headEnd/>
                  <a:tailEnd/>
                </a:ln>
                <a:effectLst>
                  <a:outerShdw blurRad="63500" dist="230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r>
                    <a:rPr lang="fr-BE" sz="900" dirty="0">
                      <a:solidFill>
                        <a:srgbClr val="3166CF"/>
                      </a:solidFill>
                      <a:latin typeface="Arial" pitchFamily="34" charset="0"/>
                      <a:ea typeface="ＭＳ Ｐゴシック" pitchFamily="-97" charset="-128"/>
                      <a:cs typeface="Arial" charset="0"/>
                    </a:rPr>
                    <a:t>11 March 2014</a:t>
                  </a:r>
                  <a:endParaRPr lang="da-DK" sz="900" dirty="0">
                    <a:solidFill>
                      <a:srgbClr val="3166CF"/>
                    </a:solidFill>
                    <a:latin typeface="Arial" pitchFamily="34" charset="0"/>
                    <a:ea typeface="ＭＳ Ｐゴシック" pitchFamily="-97" charset="-128"/>
                    <a:cs typeface="Arial" charset="0"/>
                  </a:endParaRPr>
                </a:p>
              </p:txBody>
            </p:sp>
            <p:sp>
              <p:nvSpPr>
                <p:cNvPr id="54" name="Rektangel 30"/>
                <p:cNvSpPr>
                  <a:spLocks noChangeArrowheads="1"/>
                </p:cNvSpPr>
                <p:nvPr/>
              </p:nvSpPr>
              <p:spPr bwMode="auto">
                <a:xfrm>
                  <a:off x="6688027" y="3514861"/>
                  <a:ext cx="1082546" cy="485798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75000"/>
                      </a:schemeClr>
                    </a:gs>
                    <a:gs pos="92000">
                      <a:schemeClr val="bg1">
                        <a:lumMod val="95000"/>
                      </a:schemeClr>
                    </a:gs>
                    <a:gs pos="100000">
                      <a:schemeClr val="tx1"/>
                    </a:gs>
                  </a:gsLst>
                  <a:lin ang="16200000"/>
                </a:gradFill>
                <a:ln w="9525">
                  <a:noFill/>
                  <a:miter lim="800000"/>
                  <a:headEnd/>
                  <a:tailEnd/>
                </a:ln>
                <a:effectLst>
                  <a:outerShdw blurRad="63500" dist="230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r>
                    <a:rPr lang="da-DK" sz="900" dirty="0">
                      <a:solidFill>
                        <a:srgbClr val="3166CF"/>
                      </a:solidFill>
                      <a:latin typeface="Arial" pitchFamily="34" charset="0"/>
                      <a:ea typeface="ＭＳ Ｐゴシック" pitchFamily="-97" charset="-128"/>
                      <a:cs typeface="Arial" charset="0"/>
                    </a:rPr>
                    <a:t>11 March 2014 </a:t>
                  </a:r>
                </a:p>
              </p:txBody>
            </p:sp>
            <p:sp>
              <p:nvSpPr>
                <p:cNvPr id="56" name="Rektangel 30"/>
                <p:cNvSpPr>
                  <a:spLocks noChangeArrowheads="1"/>
                </p:cNvSpPr>
                <p:nvPr/>
              </p:nvSpPr>
              <p:spPr bwMode="auto">
                <a:xfrm>
                  <a:off x="6688027" y="4189581"/>
                  <a:ext cx="1082546" cy="485798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75000"/>
                      </a:schemeClr>
                    </a:gs>
                    <a:gs pos="92000">
                      <a:schemeClr val="bg1">
                        <a:lumMod val="95000"/>
                      </a:schemeClr>
                    </a:gs>
                    <a:gs pos="100000">
                      <a:schemeClr val="tx1"/>
                    </a:gs>
                  </a:gsLst>
                  <a:lin ang="16200000"/>
                </a:gradFill>
                <a:ln w="9525">
                  <a:noFill/>
                  <a:miter lim="800000"/>
                  <a:headEnd/>
                  <a:tailEnd/>
                </a:ln>
                <a:effectLst>
                  <a:outerShdw blurRad="63500" dist="230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r>
                    <a:rPr lang="en-GB" sz="900" dirty="0">
                      <a:solidFill>
                        <a:srgbClr val="3166CF"/>
                      </a:solidFill>
                      <a:latin typeface="Arial" pitchFamily="34" charset="0"/>
                      <a:ea typeface="ＭＳ Ｐゴシック" pitchFamily="-97" charset="-128"/>
                      <a:cs typeface="Arial" charset="0"/>
                    </a:rPr>
                    <a:t>2 May 2014</a:t>
                  </a:r>
                </a:p>
              </p:txBody>
            </p:sp>
            <p:sp>
              <p:nvSpPr>
                <p:cNvPr id="58" name="Rektangel 30"/>
                <p:cNvSpPr>
                  <a:spLocks noChangeArrowheads="1"/>
                </p:cNvSpPr>
                <p:nvPr/>
              </p:nvSpPr>
              <p:spPr bwMode="auto">
                <a:xfrm>
                  <a:off x="6683265" y="4830962"/>
                  <a:ext cx="1082546" cy="485798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75000"/>
                      </a:schemeClr>
                    </a:gs>
                    <a:gs pos="92000">
                      <a:schemeClr val="bg1">
                        <a:lumMod val="95000"/>
                      </a:schemeClr>
                    </a:gs>
                    <a:gs pos="100000">
                      <a:schemeClr val="tx1"/>
                    </a:gs>
                  </a:gsLst>
                  <a:lin ang="16200000"/>
                </a:gradFill>
                <a:ln w="9525">
                  <a:noFill/>
                  <a:miter lim="800000"/>
                  <a:headEnd/>
                  <a:tailEnd/>
                </a:ln>
                <a:effectLst>
                  <a:outerShdw blurRad="63500" dist="230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r>
                    <a:rPr lang="da-DK" sz="900" dirty="0">
                      <a:solidFill>
                        <a:srgbClr val="3166CF"/>
                      </a:solidFill>
                      <a:latin typeface="Arial" pitchFamily="34" charset="0"/>
                      <a:ea typeface="ＭＳ Ｐゴシック" pitchFamily="-97" charset="-128"/>
                      <a:cs typeface="Arial" charset="0"/>
                    </a:rPr>
                    <a:t>September 2014</a:t>
                  </a:r>
                  <a:endParaRPr lang="da-DK" sz="900" b="0" dirty="0">
                    <a:solidFill>
                      <a:srgbClr val="3166CF"/>
                    </a:solidFill>
                    <a:latin typeface="Arial" pitchFamily="34" charset="0"/>
                    <a:ea typeface="ＭＳ Ｐゴシック" pitchFamily="-97" charset="-128"/>
                    <a:cs typeface="Arial" charset="0"/>
                  </a:endParaRPr>
                </a:p>
              </p:txBody>
            </p:sp>
            <p:sp>
              <p:nvSpPr>
                <p:cNvPr id="60" name="Rektangel 30"/>
                <p:cNvSpPr>
                  <a:spLocks noChangeArrowheads="1"/>
                </p:cNvSpPr>
                <p:nvPr/>
              </p:nvSpPr>
              <p:spPr bwMode="auto">
                <a:xfrm>
                  <a:off x="6688027" y="5480279"/>
                  <a:ext cx="1077784" cy="487386"/>
                </a:xfrm>
                <a:prstGeom prst="rect">
                  <a:avLst/>
                </a:prstGeom>
                <a:gradFill rotWithShape="1">
                  <a:gsLst>
                    <a:gs pos="100000">
                      <a:schemeClr val="bg1">
                        <a:lumMod val="75000"/>
                      </a:schemeClr>
                    </a:gs>
                    <a:gs pos="92000">
                      <a:schemeClr val="bg1">
                        <a:lumMod val="95000"/>
                      </a:schemeClr>
                    </a:gs>
                    <a:gs pos="100000">
                      <a:schemeClr val="tx1"/>
                    </a:gs>
                  </a:gsLst>
                  <a:lin ang="16200000"/>
                </a:gradFill>
                <a:ln w="9525">
                  <a:noFill/>
                  <a:miter lim="800000"/>
                  <a:headEnd/>
                  <a:tailEnd/>
                </a:ln>
                <a:effectLst>
                  <a:outerShdw blurRad="63500" dist="230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r>
                    <a:rPr lang="en-GB" sz="900" dirty="0">
                      <a:solidFill>
                        <a:srgbClr val="3166CF"/>
                      </a:solidFill>
                      <a:latin typeface="Arial" pitchFamily="34" charset="0"/>
                      <a:ea typeface="ＭＳ Ｐゴシック" pitchFamily="-97" charset="-128"/>
                      <a:cs typeface="Arial" charset="0"/>
                    </a:rPr>
                    <a:t>December 2014</a:t>
                  </a:r>
                </a:p>
              </p:txBody>
            </p:sp>
            <p:sp>
              <p:nvSpPr>
                <p:cNvPr id="17430" name="Tekstboks 53"/>
                <p:cNvSpPr txBox="1">
                  <a:spLocks noChangeArrowheads="1"/>
                </p:cNvSpPr>
                <p:nvPr/>
              </p:nvSpPr>
              <p:spPr bwMode="auto">
                <a:xfrm>
                  <a:off x="7518760" y="2829392"/>
                  <a:ext cx="399366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9pPr>
                </a:lstStyle>
                <a:p>
                  <a:pPr algn="r"/>
                  <a:r>
                    <a:rPr lang="da-DK" altLang="fr-FR" sz="2400" b="0" smtClean="0">
                      <a:solidFill>
                        <a:srgbClr val="00B050"/>
                      </a:solidFill>
                      <a:latin typeface="Zapf Dingbats"/>
                      <a:ea typeface="MS PGothic" pitchFamily="34" charset="-128"/>
                    </a:rPr>
                    <a:t>✓</a:t>
                  </a:r>
                  <a:endParaRPr lang="da-DK" altLang="fr-FR" sz="2400" b="0" smtClean="0">
                    <a:solidFill>
                      <a:srgbClr val="00B050"/>
                    </a:solidFill>
                    <a:latin typeface="Arial" pitchFamily="34" charset="0"/>
                    <a:ea typeface="MS PGothic" pitchFamily="34" charset="-128"/>
                  </a:endParaRPr>
                </a:p>
              </p:txBody>
            </p:sp>
            <p:sp>
              <p:nvSpPr>
                <p:cNvPr id="17431" name="Tekstboks 53"/>
                <p:cNvSpPr txBox="1">
                  <a:spLocks noChangeArrowheads="1"/>
                </p:cNvSpPr>
                <p:nvPr/>
              </p:nvSpPr>
              <p:spPr bwMode="auto">
                <a:xfrm>
                  <a:off x="7518760" y="3537926"/>
                  <a:ext cx="399366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9pPr>
                </a:lstStyle>
                <a:p>
                  <a:pPr algn="r"/>
                  <a:r>
                    <a:rPr lang="da-DK" altLang="fr-FR" sz="2400" b="0" dirty="0" smtClean="0">
                      <a:solidFill>
                        <a:srgbClr val="00B050"/>
                      </a:solidFill>
                      <a:latin typeface="Zapf Dingbats"/>
                      <a:ea typeface="MS PGothic" pitchFamily="34" charset="-128"/>
                    </a:rPr>
                    <a:t>✓</a:t>
                  </a:r>
                  <a:endParaRPr lang="da-DK" altLang="fr-FR" sz="2400" b="0" dirty="0" smtClean="0">
                    <a:solidFill>
                      <a:srgbClr val="00B050"/>
                    </a:solidFill>
                    <a:latin typeface="Arial" pitchFamily="34" charset="0"/>
                    <a:ea typeface="MS PGothic" pitchFamily="34" charset="-128"/>
                  </a:endParaRPr>
                </a:p>
              </p:txBody>
            </p:sp>
            <p:sp>
              <p:nvSpPr>
                <p:cNvPr id="17432" name="Tekstboks 53"/>
                <p:cNvSpPr txBox="1">
                  <a:spLocks noChangeArrowheads="1"/>
                </p:cNvSpPr>
                <p:nvPr/>
              </p:nvSpPr>
              <p:spPr bwMode="auto">
                <a:xfrm>
                  <a:off x="7518760" y="4178133"/>
                  <a:ext cx="399366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itchFamily="34" charset="0"/>
                      <a:cs typeface="Arial" pitchFamily="34" charset="0"/>
                    </a:defRPr>
                  </a:lvl9pPr>
                </a:lstStyle>
                <a:p>
                  <a:pPr algn="r"/>
                  <a:r>
                    <a:rPr lang="da-DK" altLang="fr-FR" sz="2400" b="0" smtClean="0">
                      <a:solidFill>
                        <a:srgbClr val="00B050"/>
                      </a:solidFill>
                      <a:latin typeface="Zapf Dingbats"/>
                      <a:ea typeface="MS PGothic" pitchFamily="34" charset="-128"/>
                    </a:rPr>
                    <a:t>✓</a:t>
                  </a:r>
                  <a:endParaRPr lang="da-DK" altLang="fr-FR" sz="2400" b="0" smtClean="0">
                    <a:solidFill>
                      <a:srgbClr val="00B050"/>
                    </a:solidFill>
                    <a:latin typeface="Arial" pitchFamily="34" charset="0"/>
                    <a:ea typeface="MS PGothic" pitchFamily="34" charset="-128"/>
                  </a:endParaRPr>
                </a:p>
              </p:txBody>
            </p:sp>
            <p:cxnSp>
              <p:nvCxnSpPr>
                <p:cNvPr id="17433" name="AutoShape 29"/>
                <p:cNvCxnSpPr>
                  <a:cxnSpLocks noChangeShapeType="1"/>
                </p:cNvCxnSpPr>
                <p:nvPr/>
              </p:nvCxnSpPr>
              <p:spPr bwMode="auto">
                <a:xfrm>
                  <a:off x="3641977" y="4116267"/>
                  <a:ext cx="4170383" cy="0"/>
                </a:xfrm>
                <a:prstGeom prst="straightConnector1">
                  <a:avLst/>
                </a:prstGeom>
                <a:noFill/>
                <a:ln w="9525">
                  <a:solidFill>
                    <a:srgbClr val="5F5F5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6387" name="Isosceles Triangle 63"/>
                <p:cNvSpPr>
                  <a:spLocks noChangeArrowheads="1"/>
                </p:cNvSpPr>
                <p:nvPr/>
              </p:nvSpPr>
              <p:spPr bwMode="auto">
                <a:xfrm rot="5127" flipV="1">
                  <a:off x="7073744" y="2613119"/>
                  <a:ext cx="300002" cy="11271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2F2F2"/>
                </a:solidFill>
                <a:ln>
                  <a:noFill/>
                </a:ln>
                <a:effectLst>
                  <a:outerShdw blurRad="40000" dist="23000" dir="5400000" rotWithShape="0">
                    <a:srgbClr val="808080">
                      <a:alpha val="34998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1155" tIns="30577" rIns="61155" bIns="30577" anchor="ctr"/>
                <a:lstStyle/>
                <a:p>
                  <a:pPr algn="ctr" eaLnBrk="0" hangingPunct="0">
                    <a:defRPr/>
                  </a:pPr>
                  <a:endParaRPr lang="en-US" sz="7600">
                    <a:solidFill>
                      <a:srgbClr val="FFD624"/>
                    </a:solidFill>
                    <a:latin typeface="Verdana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" name="Rektangel 41"/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6624535" y="2347994"/>
                  <a:ext cx="1209531" cy="30799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algn="ctr" defTabSz="801688" fontAlgn="auto">
                    <a:spcBef>
                      <a:spcPct val="20000"/>
                    </a:spcBef>
                    <a:spcAft>
                      <a:spcPts val="0"/>
                    </a:spcAft>
                    <a:defRPr/>
                  </a:pPr>
                  <a:r>
                    <a:rPr lang="da-DK" sz="1400" b="0" kern="0" noProof="1">
                      <a:solidFill>
                        <a:srgbClr val="3166CF"/>
                      </a:solidFill>
                      <a:latin typeface="Calibri"/>
                      <a:ea typeface="ＭＳ Ｐゴシック"/>
                    </a:rPr>
                    <a:t>adoption</a:t>
                  </a:r>
                </a:p>
              </p:txBody>
            </p:sp>
            <p:cxnSp>
              <p:nvCxnSpPr>
                <p:cNvPr id="17436" name="AutoShape 29"/>
                <p:cNvCxnSpPr>
                  <a:cxnSpLocks noChangeShapeType="1"/>
                </p:cNvCxnSpPr>
                <p:nvPr/>
              </p:nvCxnSpPr>
              <p:spPr bwMode="auto">
                <a:xfrm>
                  <a:off x="2492764" y="6166112"/>
                  <a:ext cx="5319596" cy="0"/>
                </a:xfrm>
                <a:prstGeom prst="straightConnector1">
                  <a:avLst/>
                </a:prstGeom>
                <a:noFill/>
                <a:ln w="9525">
                  <a:solidFill>
                    <a:srgbClr val="5F5F5F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17419" name="AutoShape 29"/>
            <p:cNvCxnSpPr>
              <a:cxnSpLocks noChangeShapeType="1"/>
            </p:cNvCxnSpPr>
            <p:nvPr/>
          </p:nvCxnSpPr>
          <p:spPr bwMode="auto">
            <a:xfrm>
              <a:off x="4591182" y="2416487"/>
              <a:ext cx="3221423" cy="0"/>
            </a:xfrm>
            <a:prstGeom prst="straightConnector1">
              <a:avLst/>
            </a:prstGeom>
            <a:noFill/>
            <a:ln w="9525">
              <a:solidFill>
                <a:srgbClr val="5F5F5F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33438117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454665" y="1446568"/>
            <a:ext cx="8229600" cy="936625"/>
          </a:xfrm>
        </p:spPr>
        <p:txBody>
          <a:bodyPr/>
          <a:lstStyle/>
          <a:p>
            <a:pPr algn="ctr"/>
            <a:r>
              <a:rPr lang="en-GB" sz="32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New strategic approach for policy and assistance to civil society and media</a:t>
            </a:r>
            <a:endParaRPr lang="en-GB" altLang="en-US" sz="32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838"/>
            <a:ext cx="8229600" cy="3384550"/>
          </a:xfrm>
        </p:spPr>
        <p:txBody>
          <a:bodyPr/>
          <a:lstStyle/>
          <a:p>
            <a:pPr>
              <a:defRPr/>
            </a:pPr>
            <a:endParaRPr lang="en-GB" i="0" dirty="0" smtClean="0"/>
          </a:p>
          <a:p>
            <a:pPr>
              <a:defRPr/>
            </a:pPr>
            <a:r>
              <a:rPr lang="en-GB" i="1" dirty="0">
                <a:solidFill>
                  <a:srgbClr val="0070C0"/>
                </a:solidFill>
              </a:rPr>
              <a:t>DG Enlargement Guidelines for EU support to civil society in enlargement countries, 2014 – 2020</a:t>
            </a:r>
          </a:p>
          <a:p>
            <a:pPr indent="0">
              <a:buFont typeface="Arial" pitchFamily="34" charset="0"/>
              <a:buNone/>
              <a:defRPr/>
            </a:pPr>
            <a:endParaRPr lang="en-GB" i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70C0"/>
                </a:solidFill>
              </a:rPr>
              <a:t>DG Enlargement Guidelines for EU support to media freedom and media integrity in enlargement countries, 2014 – 2020 </a:t>
            </a:r>
          </a:p>
        </p:txBody>
      </p:sp>
    </p:spTree>
    <p:extLst>
      <p:ext uri="{BB962C8B-B14F-4D97-AF65-F5344CB8AC3E}">
        <p14:creationId xmlns:p14="http://schemas.microsoft.com/office/powerpoint/2010/main" xmlns="" val="8623674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709684" y="1298914"/>
            <a:ext cx="7751928" cy="1138588"/>
          </a:xfrm>
        </p:spPr>
        <p:txBody>
          <a:bodyPr/>
          <a:lstStyle/>
          <a:p>
            <a:pPr algn="ctr"/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Purpose of the Guidelines for </a:t>
            </a:r>
            <a:b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EU support </a:t>
            </a:r>
            <a:r>
              <a:rPr lang="en-GB" sz="31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to </a:t>
            </a:r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media</a:t>
            </a:r>
            <a:endParaRPr lang="en-GB" altLang="en-US" sz="31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2392383"/>
            <a:ext cx="8686800" cy="3895705"/>
          </a:xfrm>
        </p:spPr>
        <p:txBody>
          <a:bodyPr/>
          <a:lstStyle/>
          <a:p>
            <a:pPr marL="457200" indent="-457200">
              <a:defRPr/>
            </a:pPr>
            <a:r>
              <a:rPr lang="en-US" dirty="0" smtClean="0">
                <a:solidFill>
                  <a:srgbClr val="0070C0"/>
                </a:solidFill>
              </a:rPr>
              <a:t>To </a:t>
            </a:r>
            <a:r>
              <a:rPr lang="en-US" dirty="0">
                <a:solidFill>
                  <a:srgbClr val="0070C0"/>
                </a:solidFill>
              </a:rPr>
              <a:t>t</a:t>
            </a:r>
            <a:r>
              <a:rPr lang="en-US" dirty="0" smtClean="0">
                <a:solidFill>
                  <a:srgbClr val="0070C0"/>
                </a:solidFill>
              </a:rPr>
              <a:t>ranslate </a:t>
            </a:r>
            <a:r>
              <a:rPr lang="en-US" dirty="0">
                <a:solidFill>
                  <a:srgbClr val="0070C0"/>
                </a:solidFill>
              </a:rPr>
              <a:t>political objectives of the Enlargement strategy and Speak up! Conferences in a concrete long-term “results’ </a:t>
            </a:r>
            <a:r>
              <a:rPr lang="en-US" dirty="0" smtClean="0">
                <a:solidFill>
                  <a:srgbClr val="0070C0"/>
                </a:solidFill>
              </a:rPr>
              <a:t>framework”</a:t>
            </a:r>
            <a:endParaRPr lang="en-US" dirty="0">
              <a:solidFill>
                <a:srgbClr val="0070C0"/>
              </a:solidFill>
            </a:endParaRPr>
          </a:p>
          <a:p>
            <a:pPr marL="457200" indent="-457200">
              <a:defRPr/>
            </a:pPr>
            <a:r>
              <a:rPr lang="en-US" dirty="0">
                <a:solidFill>
                  <a:srgbClr val="0070C0"/>
                </a:solidFill>
              </a:rPr>
              <a:t>To ensure consistency between policy support and assistance </a:t>
            </a:r>
            <a:r>
              <a:rPr lang="en-US" dirty="0" smtClean="0">
                <a:solidFill>
                  <a:srgbClr val="0070C0"/>
                </a:solidFill>
              </a:rPr>
              <a:t>at both multi-country and national level and complementarity with other </a:t>
            </a:r>
            <a:r>
              <a:rPr lang="en-US" dirty="0">
                <a:solidFill>
                  <a:srgbClr val="0070C0"/>
                </a:solidFill>
              </a:rPr>
              <a:t>donors </a:t>
            </a:r>
          </a:p>
          <a:p>
            <a:pPr marL="457200" indent="-457200">
              <a:defRPr/>
            </a:pPr>
            <a:r>
              <a:rPr lang="en-US" dirty="0" smtClean="0">
                <a:solidFill>
                  <a:srgbClr val="0070C0"/>
                </a:solidFill>
              </a:rPr>
              <a:t>To monitor performance and results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 smtClean="0">
                <a:solidFill>
                  <a:srgbClr val="0070C0"/>
                </a:solidFill>
              </a:rPr>
              <a:t>baseline </a:t>
            </a:r>
            <a:r>
              <a:rPr lang="en-US" dirty="0">
                <a:solidFill>
                  <a:srgbClr val="0070C0"/>
                </a:solidFill>
              </a:rPr>
              <a:t>assessment in 2015 </a:t>
            </a:r>
            <a:r>
              <a:rPr lang="en-US" dirty="0" smtClean="0">
                <a:solidFill>
                  <a:srgbClr val="0070C0"/>
                </a:solidFill>
              </a:rPr>
              <a:t>and </a:t>
            </a:r>
            <a:r>
              <a:rPr lang="en-US" dirty="0">
                <a:solidFill>
                  <a:srgbClr val="0070C0"/>
                </a:solidFill>
              </a:rPr>
              <a:t>bi-annual meeting	</a:t>
            </a:r>
            <a:r>
              <a:rPr lang="en-US" dirty="0" smtClean="0">
                <a:solidFill>
                  <a:srgbClr val="0070C0"/>
                </a:solidFill>
              </a:rPr>
              <a:t>to present the progresses</a:t>
            </a:r>
            <a:endParaRPr lang="en-US" dirty="0">
              <a:solidFill>
                <a:srgbClr val="0070C0"/>
              </a:solidFill>
            </a:endParaRPr>
          </a:p>
          <a:p>
            <a:pPr marL="457200" indent="-457200">
              <a:defRPr/>
            </a:pPr>
            <a:endParaRPr lang="en-US" dirty="0"/>
          </a:p>
          <a:p>
            <a:pPr marL="457200" indent="-457200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29744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-109182" y="1367151"/>
            <a:ext cx="9353550" cy="1138588"/>
          </a:xfrm>
        </p:spPr>
        <p:txBody>
          <a:bodyPr/>
          <a:lstStyle/>
          <a:p>
            <a:pPr algn="ctr"/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Targets and priorities of the Guidelines </a:t>
            </a:r>
            <a:r>
              <a:rPr lang="en-US" sz="31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for </a:t>
            </a:r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US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EU </a:t>
            </a:r>
            <a:r>
              <a:rPr lang="en-US" sz="31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support </a:t>
            </a:r>
            <a:r>
              <a:rPr lang="en-US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to media</a:t>
            </a:r>
            <a:endParaRPr lang="en-GB" altLang="en-US" sz="31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2528860"/>
            <a:ext cx="8686800" cy="3895705"/>
          </a:xfrm>
        </p:spPr>
        <p:txBody>
          <a:bodyPr/>
          <a:lstStyle/>
          <a:p>
            <a:pPr marL="457200" indent="-457200">
              <a:defRPr/>
            </a:pPr>
            <a:r>
              <a:rPr lang="en-US" dirty="0">
                <a:solidFill>
                  <a:srgbClr val="0070C0"/>
                </a:solidFill>
              </a:rPr>
              <a:t>State Institutions in charge of setting an enabling environment (Parliaments, Judiciary, Regulators, PSM)</a:t>
            </a:r>
          </a:p>
          <a:p>
            <a:pPr marL="457200" indent="-457200">
              <a:defRPr/>
            </a:pPr>
            <a:r>
              <a:rPr lang="en-US" dirty="0">
                <a:solidFill>
                  <a:srgbClr val="0070C0"/>
                </a:solidFill>
              </a:rPr>
              <a:t>Media outlets to improve their internal governance and performance</a:t>
            </a:r>
          </a:p>
          <a:p>
            <a:pPr marL="457200" indent="-457200">
              <a:defRPr/>
            </a:pPr>
            <a:r>
              <a:rPr lang="en-US" dirty="0">
                <a:solidFill>
                  <a:srgbClr val="0070C0"/>
                </a:solidFill>
              </a:rPr>
              <a:t>Media professional </a:t>
            </a:r>
            <a:r>
              <a:rPr lang="en-US" dirty="0" smtClean="0">
                <a:solidFill>
                  <a:srgbClr val="0070C0"/>
                </a:solidFill>
              </a:rPr>
              <a:t>organizations (media CSOs, self-regulatory bodies</a:t>
            </a:r>
            <a:r>
              <a:rPr lang="en-US" dirty="0">
                <a:solidFill>
                  <a:srgbClr val="0070C0"/>
                </a:solidFill>
              </a:rPr>
              <a:t>, journalists associations trade </a:t>
            </a:r>
            <a:r>
              <a:rPr lang="en-US" dirty="0" smtClean="0">
                <a:solidFill>
                  <a:srgbClr val="0070C0"/>
                </a:solidFill>
              </a:rPr>
              <a:t>unions)</a:t>
            </a:r>
            <a:endParaRPr lang="en-US" dirty="0">
              <a:solidFill>
                <a:srgbClr val="0070C0"/>
              </a:solidFill>
            </a:endParaRPr>
          </a:p>
          <a:p>
            <a:pPr marL="457200" indent="-457200">
              <a:defRPr/>
            </a:pPr>
            <a:endParaRPr lang="en-US" dirty="0"/>
          </a:p>
          <a:p>
            <a:pPr marL="457200" indent="-457200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6383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1" y="1253878"/>
            <a:ext cx="8966578" cy="936625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100" b="1" dirty="0" err="1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CSF&amp;Media</a:t>
            </a:r>
            <a:r>
              <a:rPr lang="en-GB" sz="31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 Multi-beneficiary </a:t>
            </a:r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Action </a:t>
            </a:r>
            <a:r>
              <a:rPr lang="en-GB" sz="31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document </a:t>
            </a:r>
            <a: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2014-15</a:t>
            </a:r>
            <a:br>
              <a:rPr lang="en-GB" sz="31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en-GB" sz="3200" b="1" dirty="0" smtClean="0">
                <a:solidFill>
                  <a:srgbClr val="0070C0"/>
                </a:solidFill>
              </a:rPr>
              <a:t>Media </a:t>
            </a:r>
            <a:r>
              <a:rPr lang="en-GB" sz="3200" b="1" dirty="0">
                <a:solidFill>
                  <a:srgbClr val="0070C0"/>
                </a:solidFill>
              </a:rPr>
              <a:t>freedom and integrity </a:t>
            </a:r>
            <a:r>
              <a:rPr lang="en-GB" sz="3200" b="1" dirty="0" smtClean="0">
                <a:solidFill>
                  <a:srgbClr val="0070C0"/>
                </a:solidFill>
              </a:rPr>
              <a:t>component</a:t>
            </a:r>
            <a:endParaRPr lang="en-GB" altLang="en-US" sz="31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382935" y="2593428"/>
            <a:ext cx="8568047" cy="3466178"/>
          </a:xfrm>
        </p:spPr>
        <p:txBody>
          <a:bodyPr/>
          <a:lstStyle/>
          <a:p>
            <a:pPr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 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pPr marL="457200" indent="-457200"/>
            <a:r>
              <a:rPr lang="en-US" altLang="en-US" dirty="0" smtClean="0">
                <a:solidFill>
                  <a:srgbClr val="0070C0"/>
                </a:solidFill>
              </a:rPr>
              <a:t>Long-term </a:t>
            </a:r>
            <a:r>
              <a:rPr lang="en-US" altLang="en-US" dirty="0">
                <a:solidFill>
                  <a:srgbClr val="0070C0"/>
                </a:solidFill>
              </a:rPr>
              <a:t>grants to support </a:t>
            </a:r>
            <a:r>
              <a:rPr lang="en-US" altLang="en-US" dirty="0" smtClean="0">
                <a:solidFill>
                  <a:srgbClr val="0070C0"/>
                </a:solidFill>
              </a:rPr>
              <a:t>regional networks and capacity building </a:t>
            </a:r>
            <a:r>
              <a:rPr lang="en-US" altLang="en-US" dirty="0">
                <a:solidFill>
                  <a:srgbClr val="0070C0"/>
                </a:solidFill>
              </a:rPr>
              <a:t>of CSOs </a:t>
            </a:r>
            <a:r>
              <a:rPr lang="en-US" altLang="en-US" dirty="0" smtClean="0">
                <a:solidFill>
                  <a:srgbClr val="0070C0"/>
                </a:solidFill>
              </a:rPr>
              <a:t>active in the media field: </a:t>
            </a:r>
            <a:r>
              <a:rPr lang="en-US" altLang="en-US" dirty="0">
                <a:solidFill>
                  <a:srgbClr val="0070C0"/>
                </a:solidFill>
              </a:rPr>
              <a:t>ca. 3 Ml. </a:t>
            </a:r>
            <a:r>
              <a:rPr lang="en-US" altLang="en-US" dirty="0" smtClean="0">
                <a:solidFill>
                  <a:srgbClr val="0070C0"/>
                </a:solidFill>
              </a:rPr>
              <a:t>in 2016-19 (including sub-granting schemes)</a:t>
            </a:r>
            <a:endParaRPr lang="en-US" altLang="en-US" dirty="0">
              <a:solidFill>
                <a:srgbClr val="0070C0"/>
              </a:solidFill>
            </a:endParaRPr>
          </a:p>
          <a:p>
            <a:pPr marL="457200" indent="-457200"/>
            <a:r>
              <a:rPr lang="en-US" altLang="en-US" dirty="0">
                <a:solidFill>
                  <a:srgbClr val="0070C0"/>
                </a:solidFill>
              </a:rPr>
              <a:t>Operating grants to support </a:t>
            </a:r>
            <a:r>
              <a:rPr lang="en-US" altLang="en-US" dirty="0" smtClean="0">
                <a:solidFill>
                  <a:srgbClr val="0070C0"/>
                </a:solidFill>
              </a:rPr>
              <a:t>functioning </a:t>
            </a:r>
            <a:r>
              <a:rPr lang="en-US" altLang="en-US" dirty="0">
                <a:solidFill>
                  <a:srgbClr val="0070C0"/>
                </a:solidFill>
              </a:rPr>
              <a:t>costs of self-regulatory </a:t>
            </a:r>
            <a:r>
              <a:rPr lang="en-US" altLang="en-US" dirty="0" smtClean="0">
                <a:solidFill>
                  <a:srgbClr val="0070C0"/>
                </a:solidFill>
              </a:rPr>
              <a:t>bodies: </a:t>
            </a:r>
            <a:r>
              <a:rPr lang="en-US" altLang="en-US" dirty="0">
                <a:solidFill>
                  <a:srgbClr val="0070C0"/>
                </a:solidFill>
              </a:rPr>
              <a:t>ca. 1 Ml. </a:t>
            </a:r>
            <a:r>
              <a:rPr lang="en-US" altLang="en-US" dirty="0" smtClean="0">
                <a:solidFill>
                  <a:srgbClr val="0070C0"/>
                </a:solidFill>
              </a:rPr>
              <a:t>in 2015-18</a:t>
            </a:r>
          </a:p>
          <a:p>
            <a:pPr marL="457200" indent="-457200"/>
            <a:r>
              <a:rPr lang="en-US" altLang="en-US" dirty="0" smtClean="0">
                <a:solidFill>
                  <a:srgbClr val="0070C0"/>
                </a:solidFill>
              </a:rPr>
              <a:t>People to people events organized by TACSO</a:t>
            </a:r>
            <a:endParaRPr lang="en-US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285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286603" y="1390355"/>
            <a:ext cx="8579585" cy="936625"/>
          </a:xfrm>
        </p:spPr>
        <p:txBody>
          <a:bodyPr/>
          <a:lstStyle/>
          <a:p>
            <a:pPr algn="ctr"/>
            <a:r>
              <a:rPr lang="en-GB" sz="3200" b="1" dirty="0" smtClean="0">
                <a:solidFill>
                  <a:srgbClr val="0070C0"/>
                </a:solidFill>
              </a:rPr>
              <a:t>Media </a:t>
            </a:r>
            <a:r>
              <a:rPr lang="en-GB" sz="3200" b="1" dirty="0">
                <a:solidFill>
                  <a:srgbClr val="0070C0"/>
                </a:solidFill>
              </a:rPr>
              <a:t>freedom and integrity </a:t>
            </a:r>
            <a:r>
              <a:rPr lang="en-GB" sz="3200" b="1" dirty="0" smtClean="0">
                <a:solidFill>
                  <a:srgbClr val="0070C0"/>
                </a:solidFill>
              </a:rPr>
              <a:t>component 2</a:t>
            </a:r>
            <a:endParaRPr lang="en-GB" altLang="en-US" sz="31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355639" y="2129051"/>
            <a:ext cx="8568047" cy="3588651"/>
          </a:xfrm>
        </p:spPr>
        <p:txBody>
          <a:bodyPr/>
          <a:lstStyle/>
          <a:p>
            <a:pPr marL="457200" indent="-457200"/>
            <a:endParaRPr lang="en-US" altLang="en-US" dirty="0" smtClean="0">
              <a:solidFill>
                <a:srgbClr val="0070C0"/>
              </a:solidFill>
            </a:endParaRPr>
          </a:p>
          <a:p>
            <a:pPr marL="457200" indent="-457200"/>
            <a:r>
              <a:rPr lang="en-US" altLang="en-US" dirty="0" smtClean="0">
                <a:solidFill>
                  <a:srgbClr val="0070C0"/>
                </a:solidFill>
              </a:rPr>
              <a:t>Indirect management </a:t>
            </a:r>
            <a:r>
              <a:rPr lang="en-US" altLang="en-US" dirty="0">
                <a:solidFill>
                  <a:srgbClr val="0070C0"/>
                </a:solidFill>
              </a:rPr>
              <a:t>agreements with I.O</a:t>
            </a:r>
            <a:r>
              <a:rPr lang="en-US" altLang="en-US" dirty="0" smtClean="0">
                <a:solidFill>
                  <a:srgbClr val="0070C0"/>
                </a:solidFill>
              </a:rPr>
              <a:t>.; ca. 4 </a:t>
            </a:r>
            <a:r>
              <a:rPr lang="en-US" altLang="en-US" dirty="0">
                <a:solidFill>
                  <a:srgbClr val="0070C0"/>
                </a:solidFill>
              </a:rPr>
              <a:t>Ml. for 2016-19 </a:t>
            </a:r>
            <a:r>
              <a:rPr lang="en-US" altLang="en-US" dirty="0" smtClean="0">
                <a:solidFill>
                  <a:srgbClr val="0070C0"/>
                </a:solidFill>
              </a:rPr>
              <a:t>(including sub-granting and activities in </a:t>
            </a:r>
            <a:r>
              <a:rPr lang="en-US" altLang="en-US" dirty="0">
                <a:solidFill>
                  <a:srgbClr val="0070C0"/>
                </a:solidFill>
              </a:rPr>
              <a:t>partnership </a:t>
            </a:r>
            <a:r>
              <a:rPr lang="en-US" altLang="en-US" dirty="0" smtClean="0">
                <a:solidFill>
                  <a:srgbClr val="0070C0"/>
                </a:solidFill>
              </a:rPr>
              <a:t>with CSOs and media actors</a:t>
            </a:r>
            <a:r>
              <a:rPr lang="en-US" altLang="en-US" dirty="0">
                <a:solidFill>
                  <a:srgbClr val="0070C0"/>
                </a:solidFill>
              </a:rPr>
              <a:t>):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Media </a:t>
            </a:r>
            <a:r>
              <a:rPr lang="en-US" altLang="en-US" dirty="0">
                <a:solidFill>
                  <a:srgbClr val="0070C0"/>
                </a:solidFill>
              </a:rPr>
              <a:t>and Information Literacy, support to </a:t>
            </a:r>
            <a:r>
              <a:rPr lang="en-US" altLang="en-US" dirty="0" smtClean="0">
                <a:solidFill>
                  <a:srgbClr val="0070C0"/>
                </a:solidFill>
              </a:rPr>
              <a:t>self-regulation, training for media outlets </a:t>
            </a:r>
            <a:r>
              <a:rPr lang="en-US" altLang="en-US" dirty="0">
                <a:solidFill>
                  <a:srgbClr val="0070C0"/>
                </a:solidFill>
              </a:rPr>
              <a:t>(UNESCO)</a:t>
            </a:r>
          </a:p>
          <a:p>
            <a:pPr lvl="1"/>
            <a:r>
              <a:rPr lang="en-US" altLang="en-US" dirty="0" smtClean="0">
                <a:solidFill>
                  <a:srgbClr val="0070C0"/>
                </a:solidFill>
              </a:rPr>
              <a:t>Support </a:t>
            </a:r>
            <a:r>
              <a:rPr lang="en-US" altLang="en-US" dirty="0">
                <a:solidFill>
                  <a:srgbClr val="0070C0"/>
                </a:solidFill>
              </a:rPr>
              <a:t>to Parliaments and R</a:t>
            </a:r>
            <a:r>
              <a:rPr lang="en-US" altLang="en-US" dirty="0" smtClean="0">
                <a:solidFill>
                  <a:srgbClr val="0070C0"/>
                </a:solidFill>
              </a:rPr>
              <a:t>egulators, training </a:t>
            </a:r>
            <a:r>
              <a:rPr lang="en-US" altLang="en-US" dirty="0">
                <a:solidFill>
                  <a:srgbClr val="0070C0"/>
                </a:solidFill>
              </a:rPr>
              <a:t>to Judiciary and reform of Public Service </a:t>
            </a:r>
            <a:r>
              <a:rPr lang="en-US" altLang="en-US" dirty="0" smtClean="0">
                <a:solidFill>
                  <a:srgbClr val="0070C0"/>
                </a:solidFill>
              </a:rPr>
              <a:t>Media (</a:t>
            </a:r>
            <a:r>
              <a:rPr lang="en-US" altLang="en-US" dirty="0" err="1" smtClean="0">
                <a:solidFill>
                  <a:srgbClr val="0070C0"/>
                </a:solidFill>
              </a:rPr>
              <a:t>CoE</a:t>
            </a: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>
                <a:solidFill>
                  <a:srgbClr val="0070C0"/>
                </a:solidFill>
              </a:rPr>
              <a:t>+ EBU</a:t>
            </a:r>
            <a:r>
              <a:rPr lang="en-US" altLang="en-US" dirty="0" smtClean="0">
                <a:solidFill>
                  <a:srgbClr val="0070C0"/>
                </a:solidFill>
              </a:rPr>
              <a:t>)</a:t>
            </a:r>
            <a:endParaRPr lang="en-US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055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254735" y="1400307"/>
            <a:ext cx="8229600" cy="936625"/>
          </a:xfrm>
        </p:spPr>
        <p:txBody>
          <a:bodyPr/>
          <a:lstStyle/>
          <a:p>
            <a:pPr algn="ctr"/>
            <a:r>
              <a:rPr lang="nn-NO" altLang="en-US" sz="3200" b="1" dirty="0" smtClean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Next </a:t>
            </a:r>
            <a:r>
              <a:rPr lang="nn-NO" altLang="en-US" sz="3200" b="1" dirty="0">
                <a:solidFill>
                  <a:srgbClr val="0070C0"/>
                </a:solidFill>
                <a:latin typeface="Arial" pitchFamily="34" charset="0"/>
                <a:ea typeface="+mn-ea"/>
                <a:cs typeface="+mn-cs"/>
              </a:rPr>
              <a:t>steps</a:t>
            </a:r>
            <a:endParaRPr lang="en-GB" altLang="en-US" sz="3200" b="1" dirty="0">
              <a:solidFill>
                <a:srgbClr val="0070C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>
          <a:xfrm>
            <a:off x="314695" y="2183996"/>
            <a:ext cx="8568047" cy="2933205"/>
          </a:xfrm>
        </p:spPr>
        <p:txBody>
          <a:bodyPr/>
          <a:lstStyle/>
          <a:p>
            <a:pPr marL="457200" indent="-457200"/>
            <a:r>
              <a:rPr lang="en-GB" altLang="en-US" dirty="0">
                <a:solidFill>
                  <a:srgbClr val="0070C0"/>
                </a:solidFill>
              </a:rPr>
              <a:t>Draft action documents </a:t>
            </a:r>
            <a:r>
              <a:rPr lang="en-GB" altLang="en-US" dirty="0" smtClean="0">
                <a:solidFill>
                  <a:srgbClr val="0070C0"/>
                </a:solidFill>
              </a:rPr>
              <a:t>of the Civil Society Facility (regional </a:t>
            </a:r>
            <a:r>
              <a:rPr lang="en-GB" altLang="en-US" dirty="0">
                <a:solidFill>
                  <a:srgbClr val="0070C0"/>
                </a:solidFill>
              </a:rPr>
              <a:t>+ </a:t>
            </a:r>
            <a:r>
              <a:rPr lang="en-GB" altLang="en-US" dirty="0" smtClean="0">
                <a:solidFill>
                  <a:srgbClr val="0070C0"/>
                </a:solidFill>
              </a:rPr>
              <a:t>national) almost ready</a:t>
            </a:r>
            <a:endParaRPr lang="en-GB" altLang="en-US" dirty="0">
              <a:solidFill>
                <a:srgbClr val="0070C0"/>
              </a:solidFill>
            </a:endParaRPr>
          </a:p>
          <a:p>
            <a:pPr marL="457200" indent="-457200"/>
            <a:r>
              <a:rPr lang="en-GB" altLang="en-US" dirty="0">
                <a:solidFill>
                  <a:srgbClr val="0070C0"/>
                </a:solidFill>
              </a:rPr>
              <a:t>Further consultation with CSOs via websites (</a:t>
            </a:r>
            <a:r>
              <a:rPr lang="en-GB" altLang="en-US" dirty="0" smtClean="0">
                <a:solidFill>
                  <a:srgbClr val="0070C0"/>
                </a:solidFill>
              </a:rPr>
              <a:t>www.tacso.org) </a:t>
            </a:r>
            <a:r>
              <a:rPr lang="en-GB" altLang="en-US" dirty="0">
                <a:solidFill>
                  <a:srgbClr val="0070C0"/>
                </a:solidFill>
              </a:rPr>
              <a:t>and direct mailing (</a:t>
            </a:r>
            <a:r>
              <a:rPr lang="en-GB" altLang="en-US" dirty="0" smtClean="0">
                <a:solidFill>
                  <a:srgbClr val="0070C0"/>
                </a:solidFill>
              </a:rPr>
              <a:t>ELARG-CSF@ec.europa.eu)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en-GB" altLang="en-US" dirty="0" smtClean="0">
                <a:solidFill>
                  <a:srgbClr val="0070C0"/>
                </a:solidFill>
              </a:rPr>
              <a:t>till 27 June</a:t>
            </a:r>
            <a:endParaRPr lang="en-GB" altLang="en-US" dirty="0">
              <a:solidFill>
                <a:srgbClr val="0070C0"/>
              </a:solidFill>
            </a:endParaRPr>
          </a:p>
          <a:p>
            <a:pPr marL="457200" indent="-457200"/>
            <a:r>
              <a:rPr lang="en-GB" altLang="en-US" dirty="0" smtClean="0">
                <a:solidFill>
                  <a:srgbClr val="0070C0"/>
                </a:solidFill>
              </a:rPr>
              <a:t>Finalization of the programme </a:t>
            </a:r>
            <a:r>
              <a:rPr lang="en-GB" altLang="en-US" dirty="0">
                <a:solidFill>
                  <a:srgbClr val="0070C0"/>
                </a:solidFill>
              </a:rPr>
              <a:t>document </a:t>
            </a:r>
            <a:r>
              <a:rPr lang="en-GB" altLang="en-US" dirty="0" smtClean="0">
                <a:solidFill>
                  <a:srgbClr val="0070C0"/>
                </a:solidFill>
              </a:rPr>
              <a:t>by June</a:t>
            </a:r>
            <a:endParaRPr lang="en-GB" altLang="en-US" dirty="0">
              <a:solidFill>
                <a:srgbClr val="0070C0"/>
              </a:solidFill>
            </a:endParaRPr>
          </a:p>
          <a:p>
            <a:pPr marL="457200" indent="-457200"/>
            <a:r>
              <a:rPr lang="en-GB" altLang="en-US" dirty="0" smtClean="0">
                <a:solidFill>
                  <a:srgbClr val="0070C0"/>
                </a:solidFill>
              </a:rPr>
              <a:t>EC inter-service consultation</a:t>
            </a:r>
            <a:endParaRPr lang="en-GB" altLang="en-US" dirty="0">
              <a:solidFill>
                <a:srgbClr val="0070C0"/>
              </a:solidFill>
            </a:endParaRPr>
          </a:p>
          <a:p>
            <a:pPr marL="457200" indent="-457200"/>
            <a:r>
              <a:rPr lang="en-GB" altLang="en-US" dirty="0">
                <a:solidFill>
                  <a:srgbClr val="0070C0"/>
                </a:solidFill>
              </a:rPr>
              <a:t>IPA Committee </a:t>
            </a:r>
            <a:r>
              <a:rPr lang="en-GB" altLang="en-US" dirty="0" smtClean="0">
                <a:solidFill>
                  <a:srgbClr val="0070C0"/>
                </a:solidFill>
              </a:rPr>
              <a:t>27/11/2014</a:t>
            </a:r>
          </a:p>
          <a:p>
            <a:pPr marL="457200" indent="-457200"/>
            <a:r>
              <a:rPr lang="en-GB" altLang="en-US" dirty="0" smtClean="0">
                <a:solidFill>
                  <a:srgbClr val="0070C0"/>
                </a:solidFill>
              </a:rPr>
              <a:t>Adoption of Programme December 2014</a:t>
            </a:r>
          </a:p>
          <a:p>
            <a:pPr marL="457200" indent="-457200"/>
            <a:endParaRPr lang="en-GB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136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468313" y="1555750"/>
            <a:ext cx="8229600" cy="936625"/>
          </a:xfrm>
        </p:spPr>
        <p:txBody>
          <a:bodyPr/>
          <a:lstStyle/>
          <a:p>
            <a:pPr algn="ctr"/>
            <a:r>
              <a:rPr lang="en-GB" altLang="en-US" smtClean="0"/>
              <a:t>CSF 2014 - 2015 &amp; media freedom</a:t>
            </a:r>
            <a:endParaRPr lang="en-US" altLang="en-US" smtClean="0">
              <a:solidFill>
                <a:srgbClr val="002060"/>
              </a:solidFill>
            </a:endParaRP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4211638"/>
          </a:xfrm>
        </p:spPr>
        <p:txBody>
          <a:bodyPr/>
          <a:lstStyle/>
          <a:p>
            <a:pPr indent="0" algn="ctr">
              <a:buFontTx/>
              <a:buNone/>
            </a:pPr>
            <a:r>
              <a:rPr lang="it-IT" altLang="en-US" sz="3200" b="1" dirty="0">
                <a:solidFill>
                  <a:srgbClr val="0070C0"/>
                </a:solidFill>
              </a:rPr>
              <a:t>Karl Giacinti</a:t>
            </a:r>
          </a:p>
          <a:p>
            <a:pPr indent="0" algn="ctr">
              <a:buFontTx/>
              <a:buNone/>
            </a:pPr>
            <a:r>
              <a:rPr lang="it-IT" altLang="en-US" sz="3200" b="1" dirty="0" smtClean="0">
                <a:solidFill>
                  <a:srgbClr val="0070C0"/>
                </a:solidFill>
              </a:rPr>
              <a:t/>
            </a:r>
            <a:br>
              <a:rPr lang="it-IT" altLang="en-US" sz="3200" b="1" dirty="0" smtClean="0">
                <a:solidFill>
                  <a:srgbClr val="0070C0"/>
                </a:solidFill>
              </a:rPr>
            </a:br>
            <a:r>
              <a:rPr lang="it-IT" altLang="en-US" sz="3200" b="1" dirty="0" smtClean="0">
                <a:solidFill>
                  <a:srgbClr val="0070C0"/>
                </a:solidFill>
              </a:rPr>
              <a:t>DG </a:t>
            </a:r>
            <a:r>
              <a:rPr lang="it-IT" altLang="en-US" sz="3200" b="1" dirty="0" err="1" smtClean="0">
                <a:solidFill>
                  <a:srgbClr val="0070C0"/>
                </a:solidFill>
              </a:rPr>
              <a:t>Enlargement</a:t>
            </a:r>
            <a:r>
              <a:rPr lang="it-IT" altLang="en-US" sz="3200" b="1" dirty="0" smtClean="0">
                <a:solidFill>
                  <a:srgbClr val="0070C0"/>
                </a:solidFill>
              </a:rPr>
              <a:t>, </a:t>
            </a:r>
            <a:r>
              <a:rPr lang="en-GB" altLang="en-US" sz="3200" b="1" dirty="0" smtClean="0">
                <a:solidFill>
                  <a:srgbClr val="0070C0"/>
                </a:solidFill>
              </a:rPr>
              <a:t>Unit D.3 </a:t>
            </a:r>
            <a:r>
              <a:rPr lang="it-IT" altLang="en-US" sz="3200" b="1" i="1" dirty="0" err="1" smtClean="0">
                <a:solidFill>
                  <a:srgbClr val="0070C0"/>
                </a:solidFill>
              </a:rPr>
              <a:t>Regional</a:t>
            </a:r>
            <a:r>
              <a:rPr lang="it-IT" altLang="en-US" sz="3200" b="1" i="1" dirty="0" smtClean="0">
                <a:solidFill>
                  <a:srgbClr val="0070C0"/>
                </a:solidFill>
              </a:rPr>
              <a:t> </a:t>
            </a:r>
            <a:r>
              <a:rPr lang="it-IT" altLang="en-US" sz="3200" b="1" i="1" dirty="0" err="1">
                <a:solidFill>
                  <a:srgbClr val="0070C0"/>
                </a:solidFill>
              </a:rPr>
              <a:t>Cooperation</a:t>
            </a:r>
            <a:r>
              <a:rPr lang="it-IT" altLang="en-US" sz="3200" b="1" i="1" dirty="0">
                <a:solidFill>
                  <a:srgbClr val="0070C0"/>
                </a:solidFill>
              </a:rPr>
              <a:t> and </a:t>
            </a:r>
            <a:r>
              <a:rPr lang="it-IT" altLang="en-US" sz="3200" b="1" i="1" dirty="0" err="1" smtClean="0">
                <a:solidFill>
                  <a:srgbClr val="0070C0"/>
                </a:solidFill>
              </a:rPr>
              <a:t>Programmes</a:t>
            </a:r>
            <a:endParaRPr lang="it-IT" altLang="en-US" sz="3200" b="1" i="1" dirty="0" smtClean="0">
              <a:solidFill>
                <a:srgbClr val="0070C0"/>
              </a:solidFill>
            </a:endParaRPr>
          </a:p>
          <a:p>
            <a:pPr indent="0" algn="ctr">
              <a:buNone/>
            </a:pPr>
            <a:endParaRPr lang="it-IT" sz="3200" b="1" dirty="0" smtClean="0">
              <a:solidFill>
                <a:srgbClr val="0070C0"/>
              </a:solidFill>
            </a:endParaRPr>
          </a:p>
          <a:p>
            <a:pPr indent="0" algn="ctr">
              <a:buNone/>
            </a:pPr>
            <a:r>
              <a:rPr lang="it-IT" sz="3200" b="1" dirty="0" smtClean="0">
                <a:solidFill>
                  <a:srgbClr val="0070C0"/>
                </a:solidFill>
              </a:rPr>
              <a:t>Karl.GIACINTI@ec.europa.eu  </a:t>
            </a:r>
            <a:endParaRPr lang="it-IT" altLang="en-US" sz="3200" b="1" dirty="0">
              <a:solidFill>
                <a:srgbClr val="0070C0"/>
              </a:solidFill>
            </a:endParaRPr>
          </a:p>
          <a:p>
            <a:pPr indent="0" algn="ctr">
              <a:buFontTx/>
              <a:buNone/>
            </a:pPr>
            <a:endParaRPr lang="en-GB" altLang="en-US" sz="2600" b="1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8840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Zqh6cv3kSLii4SYao7i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1tBIeJyki.RfZbuEpII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1tBIeJyki.RfZbuEpII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1tBIeJyki.RfZbuEpII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mv.urDRNk6Q7F43e3w1D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1_K8ujIHkiJ4ufgXarAC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goSuP7sjEOOS27yUTQ3G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vRKjqSuakOlwBQWr9Ocb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X3qnAuwxEyKRU9aznGJ8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Zqh6cv3kSLii4SYao7i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Zqh6cv3kSLii4SYao7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Zqh6cv3kSLii4SYao7i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jZqh6cv3kSLii4SYao7i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1tBIeJyki.RfZbuEpII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TxuXvkrk6_BPx2aOxRd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I7SZKI.7EWUImaU7.L1b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UsK18KZk0SPGBHTr2RmXw"/>
</p:tagLst>
</file>

<file path=ppt/theme/theme1.xml><?xml version="1.0" encoding="utf-8"?>
<a:theme xmlns:a="http://schemas.openxmlformats.org/drawingml/2006/main" name="4_Standarddesign">
  <a:themeElements>
    <a:clrScheme name="Standarddesign 1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7FB3E7"/>
      </a:accent6>
      <a:hlink>
        <a:srgbClr val="FFFFFF"/>
      </a:hlink>
      <a:folHlink>
        <a:srgbClr val="00A800"/>
      </a:folHlink>
    </a:clrScheme>
    <a:fontScheme name="2_Standarddesign">
      <a:majorFont>
        <a:latin typeface="Arial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FFFFFF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FFFFFF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paiirollou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16876</TotalTime>
  <Words>483</Words>
  <Application>Microsoft Office PowerPoint</Application>
  <PresentationFormat>Diaprojekcija na zaslonu (4:3)</PresentationFormat>
  <Paragraphs>75</Paragraphs>
  <Slides>9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9</vt:i4>
      </vt:variant>
    </vt:vector>
  </HeadingPairs>
  <TitlesOfParts>
    <vt:vector size="11" baseType="lpstr">
      <vt:lpstr>4_Standarddesign</vt:lpstr>
      <vt:lpstr>ipaiirollout</vt:lpstr>
      <vt:lpstr>DG Enlargement Multi-beneficiary assistance to Civil Society and Media    IPA II: 2014 – 2020 </vt:lpstr>
      <vt:lpstr>Diapozitiv 2</vt:lpstr>
      <vt:lpstr>New strategic approach for policy and assistance to civil society and media</vt:lpstr>
      <vt:lpstr>Purpose of the Guidelines for  EU support to media</vt:lpstr>
      <vt:lpstr>Targets and priorities of the Guidelines for  EU support to media</vt:lpstr>
      <vt:lpstr> CSF&amp;Media Multi-beneficiary  Action document 2014-15 Media freedom and integrity component</vt:lpstr>
      <vt:lpstr>Media freedom and integrity component 2</vt:lpstr>
      <vt:lpstr>Next steps</vt:lpstr>
      <vt:lpstr>CSF 2014 - 2015 &amp; media freedom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kurfuerst</dc:creator>
  <cp:lastModifiedBy>Brankica</cp:lastModifiedBy>
  <cp:revision>903</cp:revision>
  <cp:lastPrinted>2013-08-30T15:16:00Z</cp:lastPrinted>
  <dcterms:created xsi:type="dcterms:W3CDTF">2007-04-02T14:29:17Z</dcterms:created>
  <dcterms:modified xsi:type="dcterms:W3CDTF">2014-07-03T14:16:31Z</dcterms:modified>
</cp:coreProperties>
</file>