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5"/>
  </p:notesMasterIdLst>
  <p:sldIdLst>
    <p:sldId id="256" r:id="rId2"/>
    <p:sldId id="263" r:id="rId3"/>
    <p:sldId id="264" r:id="rId4"/>
    <p:sldId id="265" r:id="rId5"/>
    <p:sldId id="267" r:id="rId6"/>
    <p:sldId id="258" r:id="rId7"/>
    <p:sldId id="257" r:id="rId8"/>
    <p:sldId id="270" r:id="rId9"/>
    <p:sldId id="271" r:id="rId10"/>
    <p:sldId id="268" r:id="rId11"/>
    <p:sldId id="262" r:id="rId12"/>
    <p:sldId id="266" r:id="rId13"/>
    <p:sldId id="269" r:id="rId14"/>
  </p:sldIdLst>
  <p:sldSz cx="9144000" cy="6858000" type="screen4x3"/>
  <p:notesSz cx="6858000" cy="9144000"/>
  <p:defaultTextStyle>
    <a:defPPr>
      <a:defRPr lang="sr-Latn-C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BF34194-2EE8-4824-8B03-3FBC7C371EFC}" type="doc">
      <dgm:prSet loTypeId="urn:microsoft.com/office/officeart/2005/8/layout/hProcess7" loCatId="list" qsTypeId="urn:microsoft.com/office/officeart/2005/8/quickstyle/simple1" qsCatId="simple" csTypeId="urn:microsoft.com/office/officeart/2005/8/colors/accent1_2" csCatId="accent1" phldr="1"/>
      <dgm:spPr/>
      <dgm:t>
        <a:bodyPr/>
        <a:lstStyle/>
        <a:p>
          <a:endParaRPr lang="bs-Latn-BA"/>
        </a:p>
      </dgm:t>
    </dgm:pt>
    <dgm:pt modelId="{81791C34-4DB7-44FC-9DCC-D3CF2D117F87}">
      <dgm:prSet phldrT="[Text]"/>
      <dgm:spPr/>
      <dgm:t>
        <a:bodyPr/>
        <a:lstStyle/>
        <a:p>
          <a:endParaRPr lang="bs-Latn-BA" dirty="0"/>
        </a:p>
      </dgm:t>
    </dgm:pt>
    <dgm:pt modelId="{4910016F-C0D8-453A-908F-007F0421907A}" type="parTrans" cxnId="{9D39E2ED-EB86-4790-BE5A-D88412D8C60B}">
      <dgm:prSet/>
      <dgm:spPr/>
      <dgm:t>
        <a:bodyPr/>
        <a:lstStyle/>
        <a:p>
          <a:endParaRPr lang="bs-Latn-BA"/>
        </a:p>
      </dgm:t>
    </dgm:pt>
    <dgm:pt modelId="{4C549E78-EF8D-42F5-AF7A-6E90C6CADA80}" type="sibTrans" cxnId="{9D39E2ED-EB86-4790-BE5A-D88412D8C60B}">
      <dgm:prSet/>
      <dgm:spPr/>
      <dgm:t>
        <a:bodyPr/>
        <a:lstStyle/>
        <a:p>
          <a:endParaRPr lang="bs-Latn-BA"/>
        </a:p>
      </dgm:t>
    </dgm:pt>
    <dgm:pt modelId="{B7C17371-E7B2-4538-A875-8956461C855F}">
      <dgm:prSet phldrT="[Text]" custT="1"/>
      <dgm:spPr/>
      <dgm:t>
        <a:bodyPr/>
        <a:lstStyle/>
        <a:p>
          <a:r>
            <a:rPr lang="bs-Latn-BA" sz="2000" dirty="0" smtClean="0"/>
            <a:t>LEGISLATION</a:t>
          </a:r>
          <a:endParaRPr lang="bs-Latn-BA" sz="2000" dirty="0"/>
        </a:p>
      </dgm:t>
    </dgm:pt>
    <dgm:pt modelId="{3E10775C-4510-4305-A4BA-FB105728CE6D}" type="parTrans" cxnId="{94A17C8E-9A0E-4F19-8EF6-23CB5AD76696}">
      <dgm:prSet/>
      <dgm:spPr/>
      <dgm:t>
        <a:bodyPr/>
        <a:lstStyle/>
        <a:p>
          <a:endParaRPr lang="bs-Latn-BA"/>
        </a:p>
      </dgm:t>
    </dgm:pt>
    <dgm:pt modelId="{76358901-A2D4-4645-9C9C-CF0EC67D987F}" type="sibTrans" cxnId="{94A17C8E-9A0E-4F19-8EF6-23CB5AD76696}">
      <dgm:prSet/>
      <dgm:spPr/>
      <dgm:t>
        <a:bodyPr/>
        <a:lstStyle/>
        <a:p>
          <a:endParaRPr lang="bs-Latn-BA"/>
        </a:p>
      </dgm:t>
    </dgm:pt>
    <dgm:pt modelId="{4D2DF7A2-A3AF-4AF7-A430-C88BFE668F9C}">
      <dgm:prSet phldrT="[Text]"/>
      <dgm:spPr/>
      <dgm:t>
        <a:bodyPr/>
        <a:lstStyle/>
        <a:p>
          <a:endParaRPr lang="bs-Latn-BA" dirty="0" smtClean="0"/>
        </a:p>
        <a:p>
          <a:endParaRPr lang="bs-Latn-BA" dirty="0"/>
        </a:p>
      </dgm:t>
    </dgm:pt>
    <dgm:pt modelId="{3498FB71-18B1-4334-9DB8-BFE815236DF1}" type="parTrans" cxnId="{E39C8437-CD11-4621-A7F1-D7E102C9F293}">
      <dgm:prSet/>
      <dgm:spPr/>
      <dgm:t>
        <a:bodyPr/>
        <a:lstStyle/>
        <a:p>
          <a:endParaRPr lang="bs-Latn-BA"/>
        </a:p>
      </dgm:t>
    </dgm:pt>
    <dgm:pt modelId="{082E1865-E183-4BE5-B3F0-5A601C0579B4}" type="sibTrans" cxnId="{E39C8437-CD11-4621-A7F1-D7E102C9F293}">
      <dgm:prSet/>
      <dgm:spPr/>
      <dgm:t>
        <a:bodyPr/>
        <a:lstStyle/>
        <a:p>
          <a:endParaRPr lang="bs-Latn-BA"/>
        </a:p>
      </dgm:t>
    </dgm:pt>
    <dgm:pt modelId="{F7981E92-4FAE-4816-9C72-A8BB39716AC9}">
      <dgm:prSet phldrT="[Text]"/>
      <dgm:spPr/>
      <dgm:t>
        <a:bodyPr/>
        <a:lstStyle/>
        <a:p>
          <a:endParaRPr lang="bs-Latn-BA" dirty="0" smtClean="0"/>
        </a:p>
        <a:p>
          <a:r>
            <a:rPr lang="bs-Latn-BA" dirty="0" smtClean="0"/>
            <a:t>INSTITUTIONS</a:t>
          </a:r>
          <a:endParaRPr lang="bs-Latn-BA" dirty="0"/>
        </a:p>
      </dgm:t>
    </dgm:pt>
    <dgm:pt modelId="{13791FB3-9041-4719-B30B-8B3116EE95AE}" type="parTrans" cxnId="{0A39AF9E-F37A-4976-84A2-28A08D92010E}">
      <dgm:prSet/>
      <dgm:spPr/>
      <dgm:t>
        <a:bodyPr/>
        <a:lstStyle/>
        <a:p>
          <a:endParaRPr lang="bs-Latn-BA"/>
        </a:p>
      </dgm:t>
    </dgm:pt>
    <dgm:pt modelId="{E73E0173-E92F-436E-AF04-051E3858801A}" type="sibTrans" cxnId="{0A39AF9E-F37A-4976-84A2-28A08D92010E}">
      <dgm:prSet/>
      <dgm:spPr/>
      <dgm:t>
        <a:bodyPr/>
        <a:lstStyle/>
        <a:p>
          <a:endParaRPr lang="bs-Latn-BA"/>
        </a:p>
      </dgm:t>
    </dgm:pt>
    <dgm:pt modelId="{773FDC97-775C-4962-9F00-2DE3CD978942}">
      <dgm:prSet phldrT="[Text]"/>
      <dgm:spPr/>
      <dgm:t>
        <a:bodyPr/>
        <a:lstStyle/>
        <a:p>
          <a:endParaRPr lang="bs-Latn-BA" dirty="0" smtClean="0"/>
        </a:p>
        <a:p>
          <a:r>
            <a:rPr lang="bs-Latn-BA" dirty="0" smtClean="0"/>
            <a:t>PROCEDURES</a:t>
          </a:r>
          <a:endParaRPr lang="bs-Latn-BA" dirty="0"/>
        </a:p>
      </dgm:t>
    </dgm:pt>
    <dgm:pt modelId="{B3BFDC00-7F88-4166-85B5-1B580A423ABC}" type="parTrans" cxnId="{A6F1D9DC-F6B7-4241-952C-6FFF5E14CE68}">
      <dgm:prSet/>
      <dgm:spPr/>
      <dgm:t>
        <a:bodyPr/>
        <a:lstStyle/>
        <a:p>
          <a:endParaRPr lang="bs-Latn-BA"/>
        </a:p>
      </dgm:t>
    </dgm:pt>
    <dgm:pt modelId="{E8D610CF-16D2-4323-81AA-156DCE62542E}" type="sibTrans" cxnId="{A6F1D9DC-F6B7-4241-952C-6FFF5E14CE68}">
      <dgm:prSet/>
      <dgm:spPr/>
      <dgm:t>
        <a:bodyPr/>
        <a:lstStyle/>
        <a:p>
          <a:endParaRPr lang="bs-Latn-BA"/>
        </a:p>
      </dgm:t>
    </dgm:pt>
    <dgm:pt modelId="{7DAB9EF4-8370-4AAD-98B0-1EF01B8A2951}">
      <dgm:prSet phldrT="[Text]" custT="1"/>
      <dgm:spPr/>
      <dgm:t>
        <a:bodyPr/>
        <a:lstStyle/>
        <a:p>
          <a:endParaRPr lang="bs-Latn-BA" sz="2000" dirty="0"/>
        </a:p>
      </dgm:t>
    </dgm:pt>
    <dgm:pt modelId="{053AB8E6-FF01-4185-A52A-BD1461B4A826}" type="parTrans" cxnId="{4E9498A1-3DA8-4E0C-BA3C-A23F27BA1CA9}">
      <dgm:prSet/>
      <dgm:spPr/>
      <dgm:t>
        <a:bodyPr/>
        <a:lstStyle/>
        <a:p>
          <a:endParaRPr lang="bs-Latn-BA"/>
        </a:p>
      </dgm:t>
    </dgm:pt>
    <dgm:pt modelId="{0DF39695-6AB0-4CE5-A956-C9BE032059C4}" type="sibTrans" cxnId="{4E9498A1-3DA8-4E0C-BA3C-A23F27BA1CA9}">
      <dgm:prSet/>
      <dgm:spPr/>
      <dgm:t>
        <a:bodyPr/>
        <a:lstStyle/>
        <a:p>
          <a:endParaRPr lang="bs-Latn-BA"/>
        </a:p>
      </dgm:t>
    </dgm:pt>
    <dgm:pt modelId="{FC3948DD-0322-4739-9099-AAE1944A7FDD}">
      <dgm:prSet phldrT="[Text]" phldr="1"/>
      <dgm:spPr/>
      <dgm:t>
        <a:bodyPr/>
        <a:lstStyle/>
        <a:p>
          <a:endParaRPr lang="bs-Latn-BA" dirty="0"/>
        </a:p>
      </dgm:t>
    </dgm:pt>
    <dgm:pt modelId="{0D28F0E9-EDAB-4AEA-9F58-3353672FD4BC}" type="sibTrans" cxnId="{404DC6B8-F59F-4972-B9B0-0049A9DB2220}">
      <dgm:prSet/>
      <dgm:spPr/>
      <dgm:t>
        <a:bodyPr/>
        <a:lstStyle/>
        <a:p>
          <a:endParaRPr lang="bs-Latn-BA"/>
        </a:p>
      </dgm:t>
    </dgm:pt>
    <dgm:pt modelId="{D601F5A1-AEA0-43EB-B2D9-348B6AD92EBB}" type="parTrans" cxnId="{404DC6B8-F59F-4972-B9B0-0049A9DB2220}">
      <dgm:prSet/>
      <dgm:spPr/>
      <dgm:t>
        <a:bodyPr/>
        <a:lstStyle/>
        <a:p>
          <a:endParaRPr lang="bs-Latn-BA"/>
        </a:p>
      </dgm:t>
    </dgm:pt>
    <dgm:pt modelId="{D6B8C927-866A-445E-B639-D97218E1586C}" type="pres">
      <dgm:prSet presAssocID="{CBF34194-2EE8-4824-8B03-3FBC7C371EFC}" presName="Name0" presStyleCnt="0">
        <dgm:presLayoutVars>
          <dgm:dir/>
          <dgm:animLvl val="lvl"/>
          <dgm:resizeHandles val="exact"/>
        </dgm:presLayoutVars>
      </dgm:prSet>
      <dgm:spPr/>
      <dgm:t>
        <a:bodyPr/>
        <a:lstStyle/>
        <a:p>
          <a:endParaRPr lang="bs-Latn-BA"/>
        </a:p>
      </dgm:t>
    </dgm:pt>
    <dgm:pt modelId="{BFEEA464-AEC7-4FAD-B642-D3CCF731658C}" type="pres">
      <dgm:prSet presAssocID="{81791C34-4DB7-44FC-9DCC-D3CF2D117F87}" presName="compositeNode" presStyleCnt="0">
        <dgm:presLayoutVars>
          <dgm:bulletEnabled val="1"/>
        </dgm:presLayoutVars>
      </dgm:prSet>
      <dgm:spPr/>
    </dgm:pt>
    <dgm:pt modelId="{4A0CA9FD-ADE2-43DF-9C31-513A4846D766}" type="pres">
      <dgm:prSet presAssocID="{81791C34-4DB7-44FC-9DCC-D3CF2D117F87}" presName="bgRect" presStyleLbl="node1" presStyleIdx="0" presStyleCnt="3" custLinFactNeighborX="-3621"/>
      <dgm:spPr/>
      <dgm:t>
        <a:bodyPr/>
        <a:lstStyle/>
        <a:p>
          <a:endParaRPr lang="bs-Latn-BA"/>
        </a:p>
      </dgm:t>
    </dgm:pt>
    <dgm:pt modelId="{0254AF76-936C-4EB7-8BA9-2D697E375B21}" type="pres">
      <dgm:prSet presAssocID="{81791C34-4DB7-44FC-9DCC-D3CF2D117F87}" presName="parentNode" presStyleLbl="node1" presStyleIdx="0" presStyleCnt="3">
        <dgm:presLayoutVars>
          <dgm:chMax val="0"/>
          <dgm:bulletEnabled val="1"/>
        </dgm:presLayoutVars>
      </dgm:prSet>
      <dgm:spPr/>
      <dgm:t>
        <a:bodyPr/>
        <a:lstStyle/>
        <a:p>
          <a:endParaRPr lang="bs-Latn-BA"/>
        </a:p>
      </dgm:t>
    </dgm:pt>
    <dgm:pt modelId="{F97AAB77-BCDA-4EC1-88A5-B23C9D9A997D}" type="pres">
      <dgm:prSet presAssocID="{81791C34-4DB7-44FC-9DCC-D3CF2D117F87}" presName="childNode" presStyleLbl="node1" presStyleIdx="0" presStyleCnt="3">
        <dgm:presLayoutVars>
          <dgm:bulletEnabled val="1"/>
        </dgm:presLayoutVars>
      </dgm:prSet>
      <dgm:spPr/>
      <dgm:t>
        <a:bodyPr/>
        <a:lstStyle/>
        <a:p>
          <a:endParaRPr lang="bs-Latn-BA"/>
        </a:p>
      </dgm:t>
    </dgm:pt>
    <dgm:pt modelId="{4FD220B7-5615-452B-BB0D-25459E179E8E}" type="pres">
      <dgm:prSet presAssocID="{4C549E78-EF8D-42F5-AF7A-6E90C6CADA80}" presName="hSp" presStyleCnt="0"/>
      <dgm:spPr/>
    </dgm:pt>
    <dgm:pt modelId="{D0F40ACB-03F0-4C78-8CA2-6688C62D6E76}" type="pres">
      <dgm:prSet presAssocID="{4C549E78-EF8D-42F5-AF7A-6E90C6CADA80}" presName="vProcSp" presStyleCnt="0"/>
      <dgm:spPr/>
    </dgm:pt>
    <dgm:pt modelId="{9FEDFA9D-646B-4F49-B383-C01FF816296E}" type="pres">
      <dgm:prSet presAssocID="{4C549E78-EF8D-42F5-AF7A-6E90C6CADA80}" presName="vSp1" presStyleCnt="0"/>
      <dgm:spPr/>
    </dgm:pt>
    <dgm:pt modelId="{EBA0F765-890A-453A-9B84-2BC0771E2D55}" type="pres">
      <dgm:prSet presAssocID="{4C549E78-EF8D-42F5-AF7A-6E90C6CADA80}" presName="simulatedConn" presStyleLbl="solidFgAcc1" presStyleIdx="0" presStyleCnt="2"/>
      <dgm:spPr/>
    </dgm:pt>
    <dgm:pt modelId="{306991A2-63BC-40EB-BB83-A13B5D98EB68}" type="pres">
      <dgm:prSet presAssocID="{4C549E78-EF8D-42F5-AF7A-6E90C6CADA80}" presName="vSp2" presStyleCnt="0"/>
      <dgm:spPr/>
    </dgm:pt>
    <dgm:pt modelId="{866E1B08-A324-4D2A-A75E-948E73B57213}" type="pres">
      <dgm:prSet presAssocID="{4C549E78-EF8D-42F5-AF7A-6E90C6CADA80}" presName="sibTrans" presStyleCnt="0"/>
      <dgm:spPr/>
    </dgm:pt>
    <dgm:pt modelId="{24A595A1-99C9-48F6-9F78-C1774B230C71}" type="pres">
      <dgm:prSet presAssocID="{4D2DF7A2-A3AF-4AF7-A430-C88BFE668F9C}" presName="compositeNode" presStyleCnt="0">
        <dgm:presLayoutVars>
          <dgm:bulletEnabled val="1"/>
        </dgm:presLayoutVars>
      </dgm:prSet>
      <dgm:spPr/>
    </dgm:pt>
    <dgm:pt modelId="{33FE2831-F02C-4372-A1CD-E7BFF1B1CFB3}" type="pres">
      <dgm:prSet presAssocID="{4D2DF7A2-A3AF-4AF7-A430-C88BFE668F9C}" presName="bgRect" presStyleLbl="node1" presStyleIdx="1" presStyleCnt="3" custAng="0" custLinFactNeighborX="-8071" custLinFactNeighborY="18327"/>
      <dgm:spPr/>
      <dgm:t>
        <a:bodyPr/>
        <a:lstStyle/>
        <a:p>
          <a:endParaRPr lang="bs-Latn-BA"/>
        </a:p>
      </dgm:t>
    </dgm:pt>
    <dgm:pt modelId="{14CCA619-79C4-4985-AE9A-00674C439A50}" type="pres">
      <dgm:prSet presAssocID="{4D2DF7A2-A3AF-4AF7-A430-C88BFE668F9C}" presName="parentNode" presStyleLbl="node1" presStyleIdx="1" presStyleCnt="3">
        <dgm:presLayoutVars>
          <dgm:chMax val="0"/>
          <dgm:bulletEnabled val="1"/>
        </dgm:presLayoutVars>
      </dgm:prSet>
      <dgm:spPr/>
      <dgm:t>
        <a:bodyPr/>
        <a:lstStyle/>
        <a:p>
          <a:endParaRPr lang="bs-Latn-BA"/>
        </a:p>
      </dgm:t>
    </dgm:pt>
    <dgm:pt modelId="{31C4BB34-402A-4345-9B6A-C1E9E77DF700}" type="pres">
      <dgm:prSet presAssocID="{4D2DF7A2-A3AF-4AF7-A430-C88BFE668F9C}" presName="childNode" presStyleLbl="node1" presStyleIdx="1" presStyleCnt="3">
        <dgm:presLayoutVars>
          <dgm:bulletEnabled val="1"/>
        </dgm:presLayoutVars>
      </dgm:prSet>
      <dgm:spPr/>
      <dgm:t>
        <a:bodyPr/>
        <a:lstStyle/>
        <a:p>
          <a:endParaRPr lang="bs-Latn-BA"/>
        </a:p>
      </dgm:t>
    </dgm:pt>
    <dgm:pt modelId="{5547094F-528F-4E38-A1FB-573EA9A3B79E}" type="pres">
      <dgm:prSet presAssocID="{082E1865-E183-4BE5-B3F0-5A601C0579B4}" presName="hSp" presStyleCnt="0"/>
      <dgm:spPr/>
    </dgm:pt>
    <dgm:pt modelId="{78E0E68E-29A6-4786-91BD-FF74DE94DF3D}" type="pres">
      <dgm:prSet presAssocID="{082E1865-E183-4BE5-B3F0-5A601C0579B4}" presName="vProcSp" presStyleCnt="0"/>
      <dgm:spPr/>
    </dgm:pt>
    <dgm:pt modelId="{4B57AD5E-4690-4917-B26E-675586A5793D}" type="pres">
      <dgm:prSet presAssocID="{082E1865-E183-4BE5-B3F0-5A601C0579B4}" presName="vSp1" presStyleCnt="0"/>
      <dgm:spPr/>
    </dgm:pt>
    <dgm:pt modelId="{77D653A1-7277-4701-A0BC-25DB55A3AF61}" type="pres">
      <dgm:prSet presAssocID="{082E1865-E183-4BE5-B3F0-5A601C0579B4}" presName="simulatedConn" presStyleLbl="solidFgAcc1" presStyleIdx="1" presStyleCnt="2"/>
      <dgm:spPr/>
    </dgm:pt>
    <dgm:pt modelId="{FC968884-0471-4532-92FE-FAD5B662B6A6}" type="pres">
      <dgm:prSet presAssocID="{082E1865-E183-4BE5-B3F0-5A601C0579B4}" presName="vSp2" presStyleCnt="0"/>
      <dgm:spPr/>
    </dgm:pt>
    <dgm:pt modelId="{BDD3B3DF-25CF-47B1-A09D-3AB9AA4143C6}" type="pres">
      <dgm:prSet presAssocID="{082E1865-E183-4BE5-B3F0-5A601C0579B4}" presName="sibTrans" presStyleCnt="0"/>
      <dgm:spPr/>
    </dgm:pt>
    <dgm:pt modelId="{51EDC344-2449-489A-96E0-00C4ACFE0077}" type="pres">
      <dgm:prSet presAssocID="{FC3948DD-0322-4739-9099-AAE1944A7FDD}" presName="compositeNode" presStyleCnt="0">
        <dgm:presLayoutVars>
          <dgm:bulletEnabled val="1"/>
        </dgm:presLayoutVars>
      </dgm:prSet>
      <dgm:spPr/>
    </dgm:pt>
    <dgm:pt modelId="{5EA38C6E-DBA8-46C6-8E89-0B400F9E8DA7}" type="pres">
      <dgm:prSet presAssocID="{FC3948DD-0322-4739-9099-AAE1944A7FDD}" presName="bgRect" presStyleLbl="node1" presStyleIdx="2" presStyleCnt="3" custLinFactNeighborX="-412" custLinFactNeighborY="4545"/>
      <dgm:spPr/>
      <dgm:t>
        <a:bodyPr/>
        <a:lstStyle/>
        <a:p>
          <a:endParaRPr lang="bs-Latn-BA"/>
        </a:p>
      </dgm:t>
    </dgm:pt>
    <dgm:pt modelId="{6AC81117-8CE3-4AF8-9EEF-5C2DC31C7956}" type="pres">
      <dgm:prSet presAssocID="{FC3948DD-0322-4739-9099-AAE1944A7FDD}" presName="parentNode" presStyleLbl="node1" presStyleIdx="2" presStyleCnt="3">
        <dgm:presLayoutVars>
          <dgm:chMax val="0"/>
          <dgm:bulletEnabled val="1"/>
        </dgm:presLayoutVars>
      </dgm:prSet>
      <dgm:spPr/>
      <dgm:t>
        <a:bodyPr/>
        <a:lstStyle/>
        <a:p>
          <a:endParaRPr lang="bs-Latn-BA"/>
        </a:p>
      </dgm:t>
    </dgm:pt>
    <dgm:pt modelId="{DD0CA3D6-765E-455C-A8C0-045AA5868E11}" type="pres">
      <dgm:prSet presAssocID="{FC3948DD-0322-4739-9099-AAE1944A7FDD}" presName="childNode" presStyleLbl="node1" presStyleIdx="2" presStyleCnt="3">
        <dgm:presLayoutVars>
          <dgm:bulletEnabled val="1"/>
        </dgm:presLayoutVars>
      </dgm:prSet>
      <dgm:spPr/>
      <dgm:t>
        <a:bodyPr/>
        <a:lstStyle/>
        <a:p>
          <a:endParaRPr lang="bs-Latn-BA"/>
        </a:p>
      </dgm:t>
    </dgm:pt>
  </dgm:ptLst>
  <dgm:cxnLst>
    <dgm:cxn modelId="{94A17C8E-9A0E-4F19-8EF6-23CB5AD76696}" srcId="{81791C34-4DB7-44FC-9DCC-D3CF2D117F87}" destId="{B7C17371-E7B2-4538-A875-8956461C855F}" srcOrd="1" destOrd="0" parTransId="{3E10775C-4510-4305-A4BA-FB105728CE6D}" sibTransId="{76358901-A2D4-4645-9C9C-CF0EC67D987F}"/>
    <dgm:cxn modelId="{3CE929B6-4269-4C62-AA8D-01F265EB47FA}" type="presOf" srcId="{4D2DF7A2-A3AF-4AF7-A430-C88BFE668F9C}" destId="{14CCA619-79C4-4985-AE9A-00674C439A50}" srcOrd="1" destOrd="0" presId="urn:microsoft.com/office/officeart/2005/8/layout/hProcess7"/>
    <dgm:cxn modelId="{9D39E2ED-EB86-4790-BE5A-D88412D8C60B}" srcId="{CBF34194-2EE8-4824-8B03-3FBC7C371EFC}" destId="{81791C34-4DB7-44FC-9DCC-D3CF2D117F87}" srcOrd="0" destOrd="0" parTransId="{4910016F-C0D8-453A-908F-007F0421907A}" sibTransId="{4C549E78-EF8D-42F5-AF7A-6E90C6CADA80}"/>
    <dgm:cxn modelId="{30AA282F-F7F1-4DC8-819F-CB316B2D329C}" type="presOf" srcId="{CBF34194-2EE8-4824-8B03-3FBC7C371EFC}" destId="{D6B8C927-866A-445E-B639-D97218E1586C}" srcOrd="0" destOrd="0" presId="urn:microsoft.com/office/officeart/2005/8/layout/hProcess7"/>
    <dgm:cxn modelId="{7829FB87-E69A-4F43-A38A-7CCFF93D266E}" type="presOf" srcId="{7DAB9EF4-8370-4AAD-98B0-1EF01B8A2951}" destId="{F97AAB77-BCDA-4EC1-88A5-B23C9D9A997D}" srcOrd="0" destOrd="0" presId="urn:microsoft.com/office/officeart/2005/8/layout/hProcess7"/>
    <dgm:cxn modelId="{B616284E-9EA8-4D93-9BD9-E238F2492E52}" type="presOf" srcId="{B7C17371-E7B2-4538-A875-8956461C855F}" destId="{F97AAB77-BCDA-4EC1-88A5-B23C9D9A997D}" srcOrd="0" destOrd="1" presId="urn:microsoft.com/office/officeart/2005/8/layout/hProcess7"/>
    <dgm:cxn modelId="{18FF911C-B7F7-419F-BBCE-715C72DED690}" type="presOf" srcId="{773FDC97-775C-4962-9F00-2DE3CD978942}" destId="{DD0CA3D6-765E-455C-A8C0-045AA5868E11}" srcOrd="0" destOrd="0" presId="urn:microsoft.com/office/officeart/2005/8/layout/hProcess7"/>
    <dgm:cxn modelId="{95E4212D-1193-4B53-909C-CE54387D17A3}" type="presOf" srcId="{FC3948DD-0322-4739-9099-AAE1944A7FDD}" destId="{6AC81117-8CE3-4AF8-9EEF-5C2DC31C7956}" srcOrd="1" destOrd="0" presId="urn:microsoft.com/office/officeart/2005/8/layout/hProcess7"/>
    <dgm:cxn modelId="{4E9498A1-3DA8-4E0C-BA3C-A23F27BA1CA9}" srcId="{81791C34-4DB7-44FC-9DCC-D3CF2D117F87}" destId="{7DAB9EF4-8370-4AAD-98B0-1EF01B8A2951}" srcOrd="0" destOrd="0" parTransId="{053AB8E6-FF01-4185-A52A-BD1461B4A826}" sibTransId="{0DF39695-6AB0-4CE5-A956-C9BE032059C4}"/>
    <dgm:cxn modelId="{0A39AF9E-F37A-4976-84A2-28A08D92010E}" srcId="{4D2DF7A2-A3AF-4AF7-A430-C88BFE668F9C}" destId="{F7981E92-4FAE-4816-9C72-A8BB39716AC9}" srcOrd="0" destOrd="0" parTransId="{13791FB3-9041-4719-B30B-8B3116EE95AE}" sibTransId="{E73E0173-E92F-436E-AF04-051E3858801A}"/>
    <dgm:cxn modelId="{550590F7-B474-4284-A90E-BBF32B521089}" type="presOf" srcId="{FC3948DD-0322-4739-9099-AAE1944A7FDD}" destId="{5EA38C6E-DBA8-46C6-8E89-0B400F9E8DA7}" srcOrd="0" destOrd="0" presId="urn:microsoft.com/office/officeart/2005/8/layout/hProcess7"/>
    <dgm:cxn modelId="{404DC6B8-F59F-4972-B9B0-0049A9DB2220}" srcId="{CBF34194-2EE8-4824-8B03-3FBC7C371EFC}" destId="{FC3948DD-0322-4739-9099-AAE1944A7FDD}" srcOrd="2" destOrd="0" parTransId="{D601F5A1-AEA0-43EB-B2D9-348B6AD92EBB}" sibTransId="{0D28F0E9-EDAB-4AEA-9F58-3353672FD4BC}"/>
    <dgm:cxn modelId="{E39C8437-CD11-4621-A7F1-D7E102C9F293}" srcId="{CBF34194-2EE8-4824-8B03-3FBC7C371EFC}" destId="{4D2DF7A2-A3AF-4AF7-A430-C88BFE668F9C}" srcOrd="1" destOrd="0" parTransId="{3498FB71-18B1-4334-9DB8-BFE815236DF1}" sibTransId="{082E1865-E183-4BE5-B3F0-5A601C0579B4}"/>
    <dgm:cxn modelId="{BDA4C35E-4639-4DD8-9CDB-2811E712FF74}" type="presOf" srcId="{F7981E92-4FAE-4816-9C72-A8BB39716AC9}" destId="{31C4BB34-402A-4345-9B6A-C1E9E77DF700}" srcOrd="0" destOrd="0" presId="urn:microsoft.com/office/officeart/2005/8/layout/hProcess7"/>
    <dgm:cxn modelId="{4EE6A2F0-8544-409D-8F7D-BBFCA1B28C23}" type="presOf" srcId="{81791C34-4DB7-44FC-9DCC-D3CF2D117F87}" destId="{4A0CA9FD-ADE2-43DF-9C31-513A4846D766}" srcOrd="0" destOrd="0" presId="urn:microsoft.com/office/officeart/2005/8/layout/hProcess7"/>
    <dgm:cxn modelId="{FF2433A8-BFF8-4718-BD1F-A037D649C2CC}" type="presOf" srcId="{4D2DF7A2-A3AF-4AF7-A430-C88BFE668F9C}" destId="{33FE2831-F02C-4372-A1CD-E7BFF1B1CFB3}" srcOrd="0" destOrd="0" presId="urn:microsoft.com/office/officeart/2005/8/layout/hProcess7"/>
    <dgm:cxn modelId="{A6F1D9DC-F6B7-4241-952C-6FFF5E14CE68}" srcId="{FC3948DD-0322-4739-9099-AAE1944A7FDD}" destId="{773FDC97-775C-4962-9F00-2DE3CD978942}" srcOrd="0" destOrd="0" parTransId="{B3BFDC00-7F88-4166-85B5-1B580A423ABC}" sibTransId="{E8D610CF-16D2-4323-81AA-156DCE62542E}"/>
    <dgm:cxn modelId="{62126CE0-F409-4D09-B6EE-CC8ACC3A14F0}" type="presOf" srcId="{81791C34-4DB7-44FC-9DCC-D3CF2D117F87}" destId="{0254AF76-936C-4EB7-8BA9-2D697E375B21}" srcOrd="1" destOrd="0" presId="urn:microsoft.com/office/officeart/2005/8/layout/hProcess7"/>
    <dgm:cxn modelId="{6419F516-5701-4D39-8018-E0087831A605}" type="presParOf" srcId="{D6B8C927-866A-445E-B639-D97218E1586C}" destId="{BFEEA464-AEC7-4FAD-B642-D3CCF731658C}" srcOrd="0" destOrd="0" presId="urn:microsoft.com/office/officeart/2005/8/layout/hProcess7"/>
    <dgm:cxn modelId="{F5B9E0EF-7758-4B14-B112-8383C34B6D2D}" type="presParOf" srcId="{BFEEA464-AEC7-4FAD-B642-D3CCF731658C}" destId="{4A0CA9FD-ADE2-43DF-9C31-513A4846D766}" srcOrd="0" destOrd="0" presId="urn:microsoft.com/office/officeart/2005/8/layout/hProcess7"/>
    <dgm:cxn modelId="{0403C4A9-2BA8-4CAD-BA37-8BA0BAABA1F3}" type="presParOf" srcId="{BFEEA464-AEC7-4FAD-B642-D3CCF731658C}" destId="{0254AF76-936C-4EB7-8BA9-2D697E375B21}" srcOrd="1" destOrd="0" presId="urn:microsoft.com/office/officeart/2005/8/layout/hProcess7"/>
    <dgm:cxn modelId="{2FB1FF90-8549-4991-9255-A7596E46E752}" type="presParOf" srcId="{BFEEA464-AEC7-4FAD-B642-D3CCF731658C}" destId="{F97AAB77-BCDA-4EC1-88A5-B23C9D9A997D}" srcOrd="2" destOrd="0" presId="urn:microsoft.com/office/officeart/2005/8/layout/hProcess7"/>
    <dgm:cxn modelId="{66AEF5B9-0AFE-47EA-958E-FE8400026367}" type="presParOf" srcId="{D6B8C927-866A-445E-B639-D97218E1586C}" destId="{4FD220B7-5615-452B-BB0D-25459E179E8E}" srcOrd="1" destOrd="0" presId="urn:microsoft.com/office/officeart/2005/8/layout/hProcess7"/>
    <dgm:cxn modelId="{2443AD5C-C78E-426B-B18F-703B99CC7F0A}" type="presParOf" srcId="{D6B8C927-866A-445E-B639-D97218E1586C}" destId="{D0F40ACB-03F0-4C78-8CA2-6688C62D6E76}" srcOrd="2" destOrd="0" presId="urn:microsoft.com/office/officeart/2005/8/layout/hProcess7"/>
    <dgm:cxn modelId="{F23760BC-B852-455B-A714-EDADCE168629}" type="presParOf" srcId="{D0F40ACB-03F0-4C78-8CA2-6688C62D6E76}" destId="{9FEDFA9D-646B-4F49-B383-C01FF816296E}" srcOrd="0" destOrd="0" presId="urn:microsoft.com/office/officeart/2005/8/layout/hProcess7"/>
    <dgm:cxn modelId="{DBF21DD0-9D29-4DA4-A0F9-81EFD894513C}" type="presParOf" srcId="{D0F40ACB-03F0-4C78-8CA2-6688C62D6E76}" destId="{EBA0F765-890A-453A-9B84-2BC0771E2D55}" srcOrd="1" destOrd="0" presId="urn:microsoft.com/office/officeart/2005/8/layout/hProcess7"/>
    <dgm:cxn modelId="{F92D8A89-CE51-4C4A-9A8A-E673A96E17F9}" type="presParOf" srcId="{D0F40ACB-03F0-4C78-8CA2-6688C62D6E76}" destId="{306991A2-63BC-40EB-BB83-A13B5D98EB68}" srcOrd="2" destOrd="0" presId="urn:microsoft.com/office/officeart/2005/8/layout/hProcess7"/>
    <dgm:cxn modelId="{884D6F05-F1C4-48F0-9B03-6D68ACE9F031}" type="presParOf" srcId="{D6B8C927-866A-445E-B639-D97218E1586C}" destId="{866E1B08-A324-4D2A-A75E-948E73B57213}" srcOrd="3" destOrd="0" presId="urn:microsoft.com/office/officeart/2005/8/layout/hProcess7"/>
    <dgm:cxn modelId="{B5335B77-93BB-4301-AD25-254967585790}" type="presParOf" srcId="{D6B8C927-866A-445E-B639-D97218E1586C}" destId="{24A595A1-99C9-48F6-9F78-C1774B230C71}" srcOrd="4" destOrd="0" presId="urn:microsoft.com/office/officeart/2005/8/layout/hProcess7"/>
    <dgm:cxn modelId="{851B3447-24DD-4F35-9328-242B209EB68F}" type="presParOf" srcId="{24A595A1-99C9-48F6-9F78-C1774B230C71}" destId="{33FE2831-F02C-4372-A1CD-E7BFF1B1CFB3}" srcOrd="0" destOrd="0" presId="urn:microsoft.com/office/officeart/2005/8/layout/hProcess7"/>
    <dgm:cxn modelId="{B0ACC354-9FFD-4352-A5D0-9FF897E20E63}" type="presParOf" srcId="{24A595A1-99C9-48F6-9F78-C1774B230C71}" destId="{14CCA619-79C4-4985-AE9A-00674C439A50}" srcOrd="1" destOrd="0" presId="urn:microsoft.com/office/officeart/2005/8/layout/hProcess7"/>
    <dgm:cxn modelId="{A0A6FA24-AF1E-42F4-9159-D17215428047}" type="presParOf" srcId="{24A595A1-99C9-48F6-9F78-C1774B230C71}" destId="{31C4BB34-402A-4345-9B6A-C1E9E77DF700}" srcOrd="2" destOrd="0" presId="urn:microsoft.com/office/officeart/2005/8/layout/hProcess7"/>
    <dgm:cxn modelId="{D02F85FF-E944-4DA5-8558-C150F8CD8141}" type="presParOf" srcId="{D6B8C927-866A-445E-B639-D97218E1586C}" destId="{5547094F-528F-4E38-A1FB-573EA9A3B79E}" srcOrd="5" destOrd="0" presId="urn:microsoft.com/office/officeart/2005/8/layout/hProcess7"/>
    <dgm:cxn modelId="{5CCA39D2-EDDB-4B51-912A-51EFDB5D285F}" type="presParOf" srcId="{D6B8C927-866A-445E-B639-D97218E1586C}" destId="{78E0E68E-29A6-4786-91BD-FF74DE94DF3D}" srcOrd="6" destOrd="0" presId="urn:microsoft.com/office/officeart/2005/8/layout/hProcess7"/>
    <dgm:cxn modelId="{0AB05D81-6099-42A7-8EA0-02FB037EA58D}" type="presParOf" srcId="{78E0E68E-29A6-4786-91BD-FF74DE94DF3D}" destId="{4B57AD5E-4690-4917-B26E-675586A5793D}" srcOrd="0" destOrd="0" presId="urn:microsoft.com/office/officeart/2005/8/layout/hProcess7"/>
    <dgm:cxn modelId="{8C337DED-99E6-4EFF-B509-3EC1D8C62068}" type="presParOf" srcId="{78E0E68E-29A6-4786-91BD-FF74DE94DF3D}" destId="{77D653A1-7277-4701-A0BC-25DB55A3AF61}" srcOrd="1" destOrd="0" presId="urn:microsoft.com/office/officeart/2005/8/layout/hProcess7"/>
    <dgm:cxn modelId="{38B7992C-8981-4AE2-961C-6BD92C08FA30}" type="presParOf" srcId="{78E0E68E-29A6-4786-91BD-FF74DE94DF3D}" destId="{FC968884-0471-4532-92FE-FAD5B662B6A6}" srcOrd="2" destOrd="0" presId="urn:microsoft.com/office/officeart/2005/8/layout/hProcess7"/>
    <dgm:cxn modelId="{E4C5E7A2-2171-46A7-AD47-B1A304596BF6}" type="presParOf" srcId="{D6B8C927-866A-445E-B639-D97218E1586C}" destId="{BDD3B3DF-25CF-47B1-A09D-3AB9AA4143C6}" srcOrd="7" destOrd="0" presId="urn:microsoft.com/office/officeart/2005/8/layout/hProcess7"/>
    <dgm:cxn modelId="{E2363654-74B3-4830-84FA-A866CA6BE784}" type="presParOf" srcId="{D6B8C927-866A-445E-B639-D97218E1586C}" destId="{51EDC344-2449-489A-96E0-00C4ACFE0077}" srcOrd="8" destOrd="0" presId="urn:microsoft.com/office/officeart/2005/8/layout/hProcess7"/>
    <dgm:cxn modelId="{787F4F36-C538-4477-B257-4FCC6B6C2D07}" type="presParOf" srcId="{51EDC344-2449-489A-96E0-00C4ACFE0077}" destId="{5EA38C6E-DBA8-46C6-8E89-0B400F9E8DA7}" srcOrd="0" destOrd="0" presId="urn:microsoft.com/office/officeart/2005/8/layout/hProcess7"/>
    <dgm:cxn modelId="{F32932DD-B97C-4B99-A385-4C6C4075529D}" type="presParOf" srcId="{51EDC344-2449-489A-96E0-00C4ACFE0077}" destId="{6AC81117-8CE3-4AF8-9EEF-5C2DC31C7956}" srcOrd="1" destOrd="0" presId="urn:microsoft.com/office/officeart/2005/8/layout/hProcess7"/>
    <dgm:cxn modelId="{D520875B-2427-41BD-9361-8D61E0EEBD17}" type="presParOf" srcId="{51EDC344-2449-489A-96E0-00C4ACFE0077}" destId="{DD0CA3D6-765E-455C-A8C0-045AA5868E11}" srcOrd="2" destOrd="0" presId="urn:microsoft.com/office/officeart/2005/8/layout/hProcess7"/>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A0CA9FD-ADE2-43DF-9C31-513A4846D766}">
      <dsp:nvSpPr>
        <dsp:cNvPr id="0" name=""/>
        <dsp:cNvSpPr/>
      </dsp:nvSpPr>
      <dsp:spPr>
        <a:xfrm>
          <a:off x="0" y="0"/>
          <a:ext cx="2489481" cy="2160240"/>
        </a:xfrm>
        <a:prstGeom prst="roundRect">
          <a:avLst>
            <a:gd name="adj" fmla="val 5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lvl="0" algn="r" defTabSz="622300">
            <a:lnSpc>
              <a:spcPct val="90000"/>
            </a:lnSpc>
            <a:spcBef>
              <a:spcPct val="0"/>
            </a:spcBef>
            <a:spcAft>
              <a:spcPct val="35000"/>
            </a:spcAft>
          </a:pPr>
          <a:endParaRPr lang="bs-Latn-BA" sz="1400" kern="1200" dirty="0"/>
        </a:p>
      </dsp:txBody>
      <dsp:txXfrm rot="16200000">
        <a:off x="-636750" y="636750"/>
        <a:ext cx="1771396" cy="497896"/>
      </dsp:txXfrm>
    </dsp:sp>
    <dsp:sp modelId="{F97AAB77-BCDA-4EC1-88A5-B23C9D9A997D}">
      <dsp:nvSpPr>
        <dsp:cNvPr id="0" name=""/>
        <dsp:cNvSpPr/>
      </dsp:nvSpPr>
      <dsp:spPr>
        <a:xfrm>
          <a:off x="497896" y="0"/>
          <a:ext cx="1854663" cy="2160240"/>
        </a:xfrm>
        <a:prstGeom prst="rect">
          <a:avLst/>
        </a:prstGeom>
        <a:noFill/>
        <a:ln w="400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68580" rIns="0" bIns="0" numCol="1" spcCol="1270" anchor="t" anchorCtr="0">
          <a:noAutofit/>
        </a:bodyPr>
        <a:lstStyle/>
        <a:p>
          <a:pPr lvl="0" algn="l" defTabSz="889000">
            <a:lnSpc>
              <a:spcPct val="90000"/>
            </a:lnSpc>
            <a:spcBef>
              <a:spcPct val="0"/>
            </a:spcBef>
            <a:spcAft>
              <a:spcPct val="35000"/>
            </a:spcAft>
          </a:pPr>
          <a:endParaRPr lang="bs-Latn-BA" sz="2000" kern="1200" dirty="0"/>
        </a:p>
        <a:p>
          <a:pPr lvl="0" algn="l" defTabSz="889000">
            <a:lnSpc>
              <a:spcPct val="90000"/>
            </a:lnSpc>
            <a:spcBef>
              <a:spcPct val="0"/>
            </a:spcBef>
            <a:spcAft>
              <a:spcPct val="35000"/>
            </a:spcAft>
          </a:pPr>
          <a:r>
            <a:rPr lang="bs-Latn-BA" sz="2000" kern="1200" dirty="0" smtClean="0"/>
            <a:t>LEGISLATION</a:t>
          </a:r>
          <a:endParaRPr lang="bs-Latn-BA" sz="2000" kern="1200" dirty="0"/>
        </a:p>
      </dsp:txBody>
      <dsp:txXfrm>
        <a:off x="497896" y="0"/>
        <a:ext cx="1854663" cy="2160240"/>
      </dsp:txXfrm>
    </dsp:sp>
    <dsp:sp modelId="{33FE2831-F02C-4372-A1CD-E7BFF1B1CFB3}">
      <dsp:nvSpPr>
        <dsp:cNvPr id="0" name=""/>
        <dsp:cNvSpPr/>
      </dsp:nvSpPr>
      <dsp:spPr>
        <a:xfrm>
          <a:off x="2376266" y="0"/>
          <a:ext cx="2489481" cy="2160240"/>
        </a:xfrm>
        <a:prstGeom prst="roundRect">
          <a:avLst>
            <a:gd name="adj" fmla="val 5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lvl="0" algn="r" defTabSz="622300">
            <a:lnSpc>
              <a:spcPct val="90000"/>
            </a:lnSpc>
            <a:spcBef>
              <a:spcPct val="0"/>
            </a:spcBef>
            <a:spcAft>
              <a:spcPct val="35000"/>
            </a:spcAft>
          </a:pPr>
          <a:endParaRPr lang="bs-Latn-BA" sz="1400" kern="1200" dirty="0" smtClean="0"/>
        </a:p>
        <a:p>
          <a:pPr lvl="0" algn="r" defTabSz="622300">
            <a:lnSpc>
              <a:spcPct val="90000"/>
            </a:lnSpc>
            <a:spcBef>
              <a:spcPct val="0"/>
            </a:spcBef>
            <a:spcAft>
              <a:spcPct val="35000"/>
            </a:spcAft>
          </a:pPr>
          <a:endParaRPr lang="bs-Latn-BA" sz="1400" kern="1200" dirty="0"/>
        </a:p>
      </dsp:txBody>
      <dsp:txXfrm rot="16200000">
        <a:off x="1739515" y="636750"/>
        <a:ext cx="1771396" cy="497896"/>
      </dsp:txXfrm>
    </dsp:sp>
    <dsp:sp modelId="{EBA0F765-890A-453A-9B84-2BC0771E2D55}">
      <dsp:nvSpPr>
        <dsp:cNvPr id="0" name=""/>
        <dsp:cNvSpPr/>
      </dsp:nvSpPr>
      <dsp:spPr>
        <a:xfrm rot="5400000">
          <a:off x="2430921" y="1665004"/>
          <a:ext cx="317436" cy="373422"/>
        </a:xfrm>
        <a:prstGeom prst="flowChartExtract">
          <a:avLst/>
        </a:prstGeom>
        <a:solidFill>
          <a:schemeClr val="l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C4BB34-402A-4345-9B6A-C1E9E77DF700}">
      <dsp:nvSpPr>
        <dsp:cNvPr id="0" name=""/>
        <dsp:cNvSpPr/>
      </dsp:nvSpPr>
      <dsp:spPr>
        <a:xfrm>
          <a:off x="2874162" y="0"/>
          <a:ext cx="1854663" cy="2160240"/>
        </a:xfrm>
        <a:prstGeom prst="rect">
          <a:avLst/>
        </a:prstGeom>
        <a:noFill/>
        <a:ln w="400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867" rIns="0" bIns="0" numCol="1" spcCol="1270" anchor="t" anchorCtr="0">
          <a:noAutofit/>
        </a:bodyPr>
        <a:lstStyle/>
        <a:p>
          <a:pPr lvl="0" algn="l" defTabSz="1022350">
            <a:lnSpc>
              <a:spcPct val="90000"/>
            </a:lnSpc>
            <a:spcBef>
              <a:spcPct val="0"/>
            </a:spcBef>
            <a:spcAft>
              <a:spcPct val="35000"/>
            </a:spcAft>
          </a:pPr>
          <a:endParaRPr lang="bs-Latn-BA" sz="2300" kern="1200" dirty="0" smtClean="0"/>
        </a:p>
        <a:p>
          <a:pPr lvl="0" algn="l" defTabSz="1022350">
            <a:lnSpc>
              <a:spcPct val="90000"/>
            </a:lnSpc>
            <a:spcBef>
              <a:spcPct val="0"/>
            </a:spcBef>
            <a:spcAft>
              <a:spcPct val="35000"/>
            </a:spcAft>
          </a:pPr>
          <a:r>
            <a:rPr lang="bs-Latn-BA" sz="2300" kern="1200" dirty="0" smtClean="0"/>
            <a:t>INSTITUTIONS</a:t>
          </a:r>
          <a:endParaRPr lang="bs-Latn-BA" sz="2300" kern="1200" dirty="0"/>
        </a:p>
      </dsp:txBody>
      <dsp:txXfrm>
        <a:off x="2874162" y="0"/>
        <a:ext cx="1854663" cy="2160240"/>
      </dsp:txXfrm>
    </dsp:sp>
    <dsp:sp modelId="{5EA38C6E-DBA8-46C6-8E89-0B400F9E8DA7}">
      <dsp:nvSpPr>
        <dsp:cNvPr id="0" name=""/>
        <dsp:cNvSpPr/>
      </dsp:nvSpPr>
      <dsp:spPr>
        <a:xfrm>
          <a:off x="5143549" y="0"/>
          <a:ext cx="2489481" cy="2160240"/>
        </a:xfrm>
        <a:prstGeom prst="roundRect">
          <a:avLst>
            <a:gd name="adj" fmla="val 5000"/>
          </a:avLst>
        </a:prstGeom>
        <a:solidFill>
          <a:schemeClr val="accent1">
            <a:hueOff val="0"/>
            <a:satOff val="0"/>
            <a:lumOff val="0"/>
            <a:alphaOff val="0"/>
          </a:schemeClr>
        </a:solidFill>
        <a:ln w="400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48006" rIns="62230" bIns="0" numCol="1" spcCol="1270" anchor="t" anchorCtr="0">
          <a:noAutofit/>
        </a:bodyPr>
        <a:lstStyle/>
        <a:p>
          <a:pPr lvl="0" algn="r" defTabSz="622300">
            <a:lnSpc>
              <a:spcPct val="90000"/>
            </a:lnSpc>
            <a:spcBef>
              <a:spcPct val="0"/>
            </a:spcBef>
            <a:spcAft>
              <a:spcPct val="35000"/>
            </a:spcAft>
          </a:pPr>
          <a:endParaRPr lang="bs-Latn-BA" sz="1400" kern="1200" dirty="0"/>
        </a:p>
      </dsp:txBody>
      <dsp:txXfrm rot="16200000">
        <a:off x="4506798" y="636750"/>
        <a:ext cx="1771396" cy="497896"/>
      </dsp:txXfrm>
    </dsp:sp>
    <dsp:sp modelId="{77D653A1-7277-4701-A0BC-25DB55A3AF61}">
      <dsp:nvSpPr>
        <dsp:cNvPr id="0" name=""/>
        <dsp:cNvSpPr/>
      </dsp:nvSpPr>
      <dsp:spPr>
        <a:xfrm rot="5400000">
          <a:off x="5007534" y="1665004"/>
          <a:ext cx="317436" cy="373422"/>
        </a:xfrm>
        <a:prstGeom prst="flowChartExtract">
          <a:avLst/>
        </a:prstGeom>
        <a:solidFill>
          <a:schemeClr val="lt1">
            <a:hueOff val="0"/>
            <a:satOff val="0"/>
            <a:lumOff val="0"/>
            <a:alphaOff val="0"/>
          </a:schemeClr>
        </a:solidFill>
        <a:ln w="400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0CA3D6-765E-455C-A8C0-045AA5868E11}">
      <dsp:nvSpPr>
        <dsp:cNvPr id="0" name=""/>
        <dsp:cNvSpPr/>
      </dsp:nvSpPr>
      <dsp:spPr>
        <a:xfrm>
          <a:off x="5641445" y="0"/>
          <a:ext cx="1854663" cy="2160240"/>
        </a:xfrm>
        <a:prstGeom prst="rect">
          <a:avLst/>
        </a:prstGeom>
        <a:noFill/>
        <a:ln w="400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867" rIns="0" bIns="0" numCol="1" spcCol="1270" anchor="t" anchorCtr="0">
          <a:noAutofit/>
        </a:bodyPr>
        <a:lstStyle/>
        <a:p>
          <a:pPr lvl="0" algn="l" defTabSz="1022350">
            <a:lnSpc>
              <a:spcPct val="90000"/>
            </a:lnSpc>
            <a:spcBef>
              <a:spcPct val="0"/>
            </a:spcBef>
            <a:spcAft>
              <a:spcPct val="35000"/>
            </a:spcAft>
          </a:pPr>
          <a:endParaRPr lang="bs-Latn-BA" sz="2300" kern="1200" dirty="0" smtClean="0"/>
        </a:p>
        <a:p>
          <a:pPr lvl="0" algn="l" defTabSz="1022350">
            <a:lnSpc>
              <a:spcPct val="90000"/>
            </a:lnSpc>
            <a:spcBef>
              <a:spcPct val="0"/>
            </a:spcBef>
            <a:spcAft>
              <a:spcPct val="35000"/>
            </a:spcAft>
          </a:pPr>
          <a:r>
            <a:rPr lang="bs-Latn-BA" sz="2300" kern="1200" dirty="0" smtClean="0"/>
            <a:t>PROCEDURES</a:t>
          </a:r>
          <a:endParaRPr lang="bs-Latn-BA" sz="2300" kern="1200" dirty="0"/>
        </a:p>
      </dsp:txBody>
      <dsp:txXfrm>
        <a:off x="5641445" y="0"/>
        <a:ext cx="1854663" cy="2160240"/>
      </dsp:txXfrm>
    </dsp:sp>
  </dsp:spTree>
</dsp:drawing>
</file>

<file path=ppt/diagrams/layout1.xml><?xml version="1.0" encoding="utf-8"?>
<dgm:layoutDef xmlns:dgm="http://schemas.openxmlformats.org/drawingml/2006/diagram" xmlns:a="http://schemas.openxmlformats.org/drawingml/2006/main" uniqueId="urn:microsoft.com/office/officeart/2005/8/layout/hProcess7">
  <dgm:title val=""/>
  <dgm:desc val=""/>
  <dgm:catLst>
    <dgm:cat type="process" pri="21000"/>
    <dgm:cat type="list" pri="9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2" destOrd="0"/>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h" for="ch" forName="compositeNode" refType="h"/>
      <dgm:constr type="w" for="ch" forName="compositeNode" refType="w"/>
      <dgm:constr type="w" for="ch" forName="hSp" refType="w" refFor="ch" refForName="compositeNode" fact="-0.035"/>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08"/>
      <dgm:constr type="primFontSz" for="des" forName="parentNode" op="equ"/>
      <dgm:constr type="primFontSz" for="des" forName="childNode" op="equ"/>
    </dgm:constrLst>
    <dgm:ruleLst/>
    <dgm:forEach name="Name4" axis="ch" ptType="node">
      <dgm:layoutNode name="compositeNode">
        <dgm:varLst>
          <dgm:bulletEnabled val="1"/>
        </dgm:varLst>
        <dgm:alg type="composite"/>
        <dgm:choose name="Name5">
          <dgm:if name="Name6" func="var" arg="dir" op="equ" val="norm">
            <dgm:constrLst>
              <dgm:constr type="h" refType="w" op="lte" fact="1.2"/>
              <dgm:constr type="w" for="ch" forName="bgRect" refType="w"/>
              <dgm:constr type="h" for="ch" forName="bgRect" refType="h"/>
              <dgm:constr type="t" for="ch" forName="bgRect"/>
              <dgm:constr type="l" for="ch" forName="bgRect"/>
              <dgm:constr type="w" for="ch" forName="parentNode" refType="w" refFor="ch" refForName="bgRect" fact="0.2"/>
              <dgm:constr type="h" for="ch" forName="parentNode" refType="h" fact="0.82"/>
              <dgm:constr type="t" for="ch" forName="parentNode"/>
              <dgm:constr type="l" for="ch" forName="parentNode"/>
              <dgm:constr type="r" for="ch" forName="childNode" refType="r" refFor="ch" refForName="bgRect" fact="0.945"/>
              <dgm:constr type="h" for="ch" forName="childNode" refType="h" refFor="ch" refForName="bgRect" op="equ"/>
              <dgm:constr type="t" for="ch" forName="childNode"/>
              <dgm:constr type="l" for="ch" forName="childNode" refType="r" refFor="ch" refForName="parentNode"/>
            </dgm:constrLst>
          </dgm:if>
          <dgm:else name="Name7">
            <dgm:constrLst>
              <dgm:constr type="h" refType="w" op="lte" fact="1.2"/>
              <dgm:constr type="w" for="ch" forName="bgRect" refType="w"/>
              <dgm:constr type="h" for="ch" forName="bgRect" refType="h"/>
              <dgm:constr type="t" for="ch" forName="bgRect"/>
              <dgm:constr type="r" for="ch" forName="bgRect" refType="w"/>
              <dgm:constr type="w" for="ch" forName="parentNode" refType="w" refFor="ch" refForName="bgRect" fact="0.2"/>
              <dgm:constr type="h" for="ch" forName="parentNode" refType="h" fact="0.82"/>
              <dgm:constr type="t" for="ch" forName="parentNode"/>
              <dgm:constr type="r" for="ch" forName="parentNode" refType="w"/>
              <dgm:constr type="h" for="ch" forName="childNode" refType="h" refFor="ch" refForName="bgRect"/>
              <dgm:constr type="t" for="ch" forName="childNode"/>
              <dgm:constr type="r" for="ch" forName="childNode" refType="l" refFor="ch" refForName="parentNode"/>
              <dgm:constr type="l" for="ch" forName="childNode" refType="w" refFor="ch" refForName="bgRect" fact="0.055"/>
            </dgm:constrLst>
          </dgm:else>
        </dgm:choose>
        <dgm:ruleLst>
          <dgm:rule type="w" for="ch" forName="childNode" val="NaN" fact="NaN" max="30"/>
        </dgm:ruleLst>
        <dgm:layoutNode name="bgRect" styleLbl="node1">
          <dgm:alg type="sp"/>
          <dgm:shape xmlns:r="http://schemas.openxmlformats.org/officeDocument/2006/relationships" type="roundRect" r:blip="" zOrderOff="-1">
            <dgm:adjLst>
              <dgm:adj idx="1" val="0.05"/>
            </dgm:adjLst>
          </dgm:shape>
          <dgm:presOf axis="self"/>
          <dgm:constrLst/>
          <dgm:ruleLst/>
        </dgm:layoutNode>
        <dgm:layoutNode name="parentNode" styleLbl="node1">
          <dgm:varLst>
            <dgm:chMax val="0"/>
            <dgm:bulletEnabled val="1"/>
          </dgm:varLst>
          <dgm:choose name="Name8">
            <dgm:if name="Name9" func="var" arg="dir" op="equ" val="norm">
              <dgm:alg type="tx">
                <dgm:param type="autoTxRot" val="grav"/>
                <dgm:param type="txAnchorVert" val="t"/>
                <dgm:param type="parTxLTRAlign" val="r"/>
                <dgm:param type="parTxRTLAlign" val="r"/>
              </dgm:alg>
              <dgm:shape xmlns:r="http://schemas.openxmlformats.org/officeDocument/2006/relationships" rot="270" type="rect" r:blip="" hideGeom="1">
                <dgm:adjLst/>
              </dgm:shape>
              <dgm:presOf axis="self"/>
              <dgm:constrLst>
                <dgm:constr type="primFontSz" val="65"/>
                <dgm:constr type="lMarg"/>
                <dgm:constr type="rMarg" refType="primFontSz" fact="0.35"/>
                <dgm:constr type="tMarg" refType="primFontSz" fact="0.27"/>
                <dgm:constr type="bMarg"/>
              </dgm:constrLst>
            </dgm:if>
            <dgm:else name="Name10">
              <dgm:alg type="tx">
                <dgm:param type="autoTxRot" val="grav"/>
                <dgm:param type="txAnchorVert" val="t"/>
                <dgm:param type="parTxLTRAlign" val="l"/>
                <dgm:param type="parTxRTLAlign" val="l"/>
              </dgm:alg>
              <dgm:shape xmlns:r="http://schemas.openxmlformats.org/officeDocument/2006/relationships" rot="90" type="rect" r:blip="" hideGeom="1">
                <dgm:adjLst/>
              </dgm:shape>
              <dgm:presOf axis="self"/>
              <dgm:constrLst>
                <dgm:constr type="primFontSz" val="65"/>
                <dgm:constr type="lMarg" refType="primFontSz" fact="0.35"/>
                <dgm:constr type="rMarg"/>
                <dgm:constr type="tMarg" refType="primFontSz" fact="0.27"/>
                <dgm:constr type="bMarg"/>
              </dgm:constrLst>
            </dgm:else>
          </dgm:choose>
          <dgm:ruleLst>
            <dgm:rule type="primFontSz" val="5" fact="NaN" max="NaN"/>
          </dgm:ruleLst>
        </dgm:layoutNode>
        <dgm:choose name="Name11">
          <dgm:if name="Name12" axis="ch" ptType="node" func="cnt" op="gte" val="1">
            <dgm:layoutNode name="childNode" styleLbl="node1" moveWith="bgRect">
              <dgm:varLst>
                <dgm:bulletEnabled val="1"/>
              </dgm:varLst>
              <dgm:alg type="tx">
                <dgm:param type="parTxLTRAlign" val="l"/>
                <dgm:param type="parTxRTLAlign" val="r"/>
                <dgm:param type="txAnchorVert" val="t"/>
              </dgm:alg>
              <dgm:shape xmlns:r="http://schemas.openxmlformats.org/officeDocument/2006/relationships" type="rect" r:blip="" hideGeom="1">
                <dgm:adjLst/>
              </dgm:shape>
              <dgm:presOf axis="des" ptType="node"/>
              <dgm:constrLst>
                <dgm:constr type="primFontSz" val="65"/>
                <dgm:constr type="lMarg"/>
                <dgm:constr type="bMarg"/>
                <dgm:constr type="tMarg" refType="primFontSz" fact="0.27"/>
                <dgm:constr type="rMarg"/>
              </dgm:constrLst>
              <dgm:ruleLst>
                <dgm:rule type="primFontSz" val="5" fact="NaN" max="NaN"/>
              </dgm:ruleLst>
            </dgm:layoutNode>
          </dgm:if>
          <dgm:else name="Name13"/>
        </dgm:choose>
      </dgm:layoutNode>
      <dgm:forEach name="Name14" axis="followSib" ptType="sibTrans" cnt="1">
        <dgm:layoutNode name="hSp">
          <dgm:alg type="sp"/>
          <dgm:shape xmlns:r="http://schemas.openxmlformats.org/officeDocument/2006/relationships" r:blip="">
            <dgm:adjLst/>
          </dgm:shape>
          <dgm:presOf/>
          <dgm:constrLst/>
          <dgm:ruleLst/>
        </dgm:layoutNode>
        <dgm:layoutNode name="vProcSp" moveWith="bgRect">
          <dgm:alg type="lin">
            <dgm:param type="linDir" val="fromT"/>
          </dgm:alg>
          <dgm:shape xmlns:r="http://schemas.openxmlformats.org/officeDocument/2006/relationships" r:blip="">
            <dgm:adjLst/>
          </dgm:shape>
          <dgm:presOf/>
          <dgm:constrLst>
            <dgm:constr type="w" for="ch" forName="vSp1" refType="w"/>
            <dgm:constr type="w" for="ch" forName="simulatedConn" refType="w"/>
            <dgm:constr type="w" for="ch" forName="vSp2" refType="w"/>
          </dgm:constrLst>
          <dgm:ruleLst/>
          <dgm:layoutNode name="vSp1">
            <dgm:alg type="sp"/>
            <dgm:shape xmlns:r="http://schemas.openxmlformats.org/officeDocument/2006/relationships" r:blip="">
              <dgm:adjLst/>
            </dgm:shape>
            <dgm:presOf/>
            <dgm:constrLst/>
            <dgm:ruleLst/>
          </dgm:layoutNode>
          <dgm:layoutNode name="simulatedConn" styleLbl="solidFgAcc1">
            <dgm:alg type="sp"/>
            <dgm:choose name="Name15">
              <dgm:if name="Name16" func="var" arg="dir" op="equ" val="norm">
                <dgm:shape xmlns:r="http://schemas.openxmlformats.org/officeDocument/2006/relationships" rot="90" type="flowChartExtract" r:blip="">
                  <dgm:adjLst/>
                </dgm:shape>
              </dgm:if>
              <dgm:else name="Name17">
                <dgm:shape xmlns:r="http://schemas.openxmlformats.org/officeDocument/2006/relationships" rot="-90" type="flowChartExtract" r:blip="">
                  <dgm:adjLst/>
                </dgm:shape>
              </dgm:else>
            </dgm:choose>
            <dgm:presOf/>
            <dgm:constrLst/>
            <dgm:ruleLst/>
          </dgm:layoutNode>
          <dgm:layoutNode name="vSp2">
            <dgm:alg type="sp"/>
            <dgm:shape xmlns:r="http://schemas.openxmlformats.org/officeDocument/2006/relationships" r:blip="">
              <dgm:adjLst/>
            </dgm:shape>
            <dgm:presOf/>
            <dgm:constrLst/>
            <dgm:ruleLst/>
          </dgm:layoutNode>
        </dgm:layoutNode>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bs-Latn-BA"/>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16BBEC5-95A7-4EE1-890C-15CA9D59DEF1}" type="datetimeFigureOut">
              <a:rPr lang="bs-Latn-BA" smtClean="0"/>
              <a:pPr/>
              <a:t>30.11.2014</a:t>
            </a:fld>
            <a:endParaRPr lang="bs-Latn-B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bs-Latn-B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bs-Latn-B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bs-Latn-BA"/>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FA4E35B-1C2C-427B-9B06-81DC196A5B0C}" type="slidenum">
              <a:rPr lang="bs-Latn-BA" smtClean="0"/>
              <a:pPr/>
              <a:t>‹#›</a:t>
            </a:fld>
            <a:endParaRPr lang="bs-Latn-BA"/>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F9FDEA35-4361-4357-9390-62B62C15F30A}" type="slidenum">
              <a:rPr lang="en-US" smtClean="0"/>
              <a:pPr/>
              <a:t>12</a:t>
            </a:fld>
            <a:endParaRPr lang="en-US" dirty="0" smtClean="0"/>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a:ln/>
        </p:spPr>
        <p:txBody>
          <a:bodyPr/>
          <a:lstStyle/>
          <a:p>
            <a:pPr eaLnBrk="1" hangingPunct="1"/>
            <a:endParaRPr lang="sr-Latn-CS" dirty="0"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29B12351-31FD-4547-9AAF-9D0611AE566B}" type="datetimeFigureOut">
              <a:rPr lang="bs-Latn-BA" smtClean="0"/>
              <a:pPr/>
              <a:t>30.11.2014</a:t>
            </a:fld>
            <a:endParaRPr lang="bs-Latn-BA"/>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bs-Latn-BA"/>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98768D92-78F4-4131-8EA9-C6E8AC1B9188}" type="slidenum">
              <a:rPr lang="bs-Latn-BA" smtClean="0"/>
              <a:pPr/>
              <a:t>‹#›</a:t>
            </a:fld>
            <a:endParaRPr lang="bs-Latn-BA"/>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B12351-31FD-4547-9AAF-9D0611AE566B}" type="datetimeFigureOut">
              <a:rPr lang="bs-Latn-BA" smtClean="0"/>
              <a:pPr/>
              <a:t>30.11.2014</a:t>
            </a:fld>
            <a:endParaRPr lang="bs-Latn-BA"/>
          </a:p>
        </p:txBody>
      </p:sp>
      <p:sp>
        <p:nvSpPr>
          <p:cNvPr id="5" name="Footer Placeholder 4"/>
          <p:cNvSpPr>
            <a:spLocks noGrp="1"/>
          </p:cNvSpPr>
          <p:nvPr>
            <p:ph type="ftr" sz="quarter" idx="11"/>
          </p:nvPr>
        </p:nvSpPr>
        <p:spPr/>
        <p:txBody>
          <a:bodyPr/>
          <a:lstStyle>
            <a:extLst/>
          </a:lstStyle>
          <a:p>
            <a:endParaRPr lang="bs-Latn-BA"/>
          </a:p>
        </p:txBody>
      </p:sp>
      <p:sp>
        <p:nvSpPr>
          <p:cNvPr id="6" name="Slide Number Placeholder 5"/>
          <p:cNvSpPr>
            <a:spLocks noGrp="1"/>
          </p:cNvSpPr>
          <p:nvPr>
            <p:ph type="sldNum" sz="quarter" idx="12"/>
          </p:nvPr>
        </p:nvSpPr>
        <p:spPr/>
        <p:txBody>
          <a:bodyPr/>
          <a:lstStyle>
            <a:extLst/>
          </a:lstStyle>
          <a:p>
            <a:fld id="{98768D92-78F4-4131-8EA9-C6E8AC1B9188}" type="slidenum">
              <a:rPr lang="bs-Latn-BA" smtClean="0"/>
              <a:pPr/>
              <a:t>‹#›</a:t>
            </a:fld>
            <a:endParaRPr lang="bs-Latn-B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29B12351-31FD-4547-9AAF-9D0611AE566B}" type="datetimeFigureOut">
              <a:rPr lang="bs-Latn-BA" smtClean="0"/>
              <a:pPr/>
              <a:t>30.11.2014</a:t>
            </a:fld>
            <a:endParaRPr lang="bs-Latn-BA"/>
          </a:p>
        </p:txBody>
      </p:sp>
      <p:sp>
        <p:nvSpPr>
          <p:cNvPr id="5" name="Footer Placeholder 4"/>
          <p:cNvSpPr>
            <a:spLocks noGrp="1"/>
          </p:cNvSpPr>
          <p:nvPr>
            <p:ph type="ftr" sz="quarter" idx="11"/>
          </p:nvPr>
        </p:nvSpPr>
        <p:spPr>
          <a:xfrm>
            <a:off x="457200" y="6556248"/>
            <a:ext cx="3657600" cy="228600"/>
          </a:xfrm>
        </p:spPr>
        <p:txBody>
          <a:bodyPr/>
          <a:lstStyle>
            <a:extLst/>
          </a:lstStyle>
          <a:p>
            <a:endParaRPr lang="bs-Latn-BA"/>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98768D92-78F4-4131-8EA9-C6E8AC1B9188}" type="slidenum">
              <a:rPr lang="bs-Latn-BA" smtClean="0"/>
              <a:pPr/>
              <a:t>‹#›</a:t>
            </a:fld>
            <a:endParaRPr lang="bs-Latn-B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9B12351-31FD-4547-9AAF-9D0611AE566B}" type="datetimeFigureOut">
              <a:rPr lang="bs-Latn-BA" smtClean="0"/>
              <a:pPr/>
              <a:t>30.11.2014</a:t>
            </a:fld>
            <a:endParaRPr lang="bs-Latn-BA"/>
          </a:p>
        </p:txBody>
      </p:sp>
      <p:sp>
        <p:nvSpPr>
          <p:cNvPr id="5" name="Footer Placeholder 4"/>
          <p:cNvSpPr>
            <a:spLocks noGrp="1"/>
          </p:cNvSpPr>
          <p:nvPr>
            <p:ph type="ftr" sz="quarter" idx="11"/>
          </p:nvPr>
        </p:nvSpPr>
        <p:spPr/>
        <p:txBody>
          <a:bodyPr/>
          <a:lstStyle>
            <a:extLst/>
          </a:lstStyle>
          <a:p>
            <a:endParaRPr lang="bs-Latn-BA"/>
          </a:p>
        </p:txBody>
      </p:sp>
      <p:sp>
        <p:nvSpPr>
          <p:cNvPr id="6" name="Slide Number Placeholder 5"/>
          <p:cNvSpPr>
            <a:spLocks noGrp="1"/>
          </p:cNvSpPr>
          <p:nvPr>
            <p:ph type="sldNum" sz="quarter" idx="12"/>
          </p:nvPr>
        </p:nvSpPr>
        <p:spPr/>
        <p:txBody>
          <a:bodyPr/>
          <a:lstStyle>
            <a:extLst/>
          </a:lstStyle>
          <a:p>
            <a:fld id="{98768D92-78F4-4131-8EA9-C6E8AC1B9188}" type="slidenum">
              <a:rPr lang="bs-Latn-BA" smtClean="0"/>
              <a:pPr/>
              <a:t>‹#›</a:t>
            </a:fld>
            <a:endParaRPr lang="bs-Latn-B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29B12351-31FD-4547-9AAF-9D0611AE566B}" type="datetimeFigureOut">
              <a:rPr lang="bs-Latn-BA" smtClean="0"/>
              <a:pPr/>
              <a:t>30.11.2014</a:t>
            </a:fld>
            <a:endParaRPr lang="bs-Latn-BA"/>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bs-Latn-BA"/>
          </a:p>
        </p:txBody>
      </p:sp>
      <p:sp>
        <p:nvSpPr>
          <p:cNvPr id="6" name="Slide Number Placeholder 5"/>
          <p:cNvSpPr>
            <a:spLocks noGrp="1"/>
          </p:cNvSpPr>
          <p:nvPr>
            <p:ph type="sldNum" sz="quarter" idx="12"/>
          </p:nvPr>
        </p:nvSpPr>
        <p:spPr>
          <a:xfrm>
            <a:off x="6733952" y="6555112"/>
            <a:ext cx="588336" cy="228600"/>
          </a:xfrm>
        </p:spPr>
        <p:txBody>
          <a:bodyPr/>
          <a:lstStyle>
            <a:extLst/>
          </a:lstStyle>
          <a:p>
            <a:fld id="{98768D92-78F4-4131-8EA9-C6E8AC1B9188}" type="slidenum">
              <a:rPr lang="bs-Latn-BA" smtClean="0"/>
              <a:pPr/>
              <a:t>‹#›</a:t>
            </a:fld>
            <a:endParaRPr lang="bs-Latn-BA"/>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9B12351-31FD-4547-9AAF-9D0611AE566B}" type="datetimeFigureOut">
              <a:rPr lang="bs-Latn-BA" smtClean="0"/>
              <a:pPr/>
              <a:t>30.11.2014</a:t>
            </a:fld>
            <a:endParaRPr lang="bs-Latn-BA"/>
          </a:p>
        </p:txBody>
      </p:sp>
      <p:sp>
        <p:nvSpPr>
          <p:cNvPr id="6" name="Footer Placeholder 5"/>
          <p:cNvSpPr>
            <a:spLocks noGrp="1"/>
          </p:cNvSpPr>
          <p:nvPr>
            <p:ph type="ftr" sz="quarter" idx="11"/>
          </p:nvPr>
        </p:nvSpPr>
        <p:spPr/>
        <p:txBody>
          <a:bodyPr/>
          <a:lstStyle>
            <a:extLst/>
          </a:lstStyle>
          <a:p>
            <a:endParaRPr lang="bs-Latn-BA"/>
          </a:p>
        </p:txBody>
      </p:sp>
      <p:sp>
        <p:nvSpPr>
          <p:cNvPr id="7" name="Slide Number Placeholder 6"/>
          <p:cNvSpPr>
            <a:spLocks noGrp="1"/>
          </p:cNvSpPr>
          <p:nvPr>
            <p:ph type="sldNum" sz="quarter" idx="12"/>
          </p:nvPr>
        </p:nvSpPr>
        <p:spPr/>
        <p:txBody>
          <a:bodyPr/>
          <a:lstStyle>
            <a:extLst/>
          </a:lstStyle>
          <a:p>
            <a:fld id="{98768D92-78F4-4131-8EA9-C6E8AC1B9188}" type="slidenum">
              <a:rPr lang="bs-Latn-BA" smtClean="0"/>
              <a:pPr/>
              <a:t>‹#›</a:t>
            </a:fld>
            <a:endParaRPr lang="bs-Latn-B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9B12351-31FD-4547-9AAF-9D0611AE566B}" type="datetimeFigureOut">
              <a:rPr lang="bs-Latn-BA" smtClean="0"/>
              <a:pPr/>
              <a:t>30.11.2014</a:t>
            </a:fld>
            <a:endParaRPr lang="bs-Latn-BA"/>
          </a:p>
        </p:txBody>
      </p:sp>
      <p:sp>
        <p:nvSpPr>
          <p:cNvPr id="8" name="Footer Placeholder 7"/>
          <p:cNvSpPr>
            <a:spLocks noGrp="1"/>
          </p:cNvSpPr>
          <p:nvPr>
            <p:ph type="ftr" sz="quarter" idx="11"/>
          </p:nvPr>
        </p:nvSpPr>
        <p:spPr/>
        <p:txBody>
          <a:bodyPr/>
          <a:lstStyle>
            <a:extLst/>
          </a:lstStyle>
          <a:p>
            <a:endParaRPr lang="bs-Latn-BA"/>
          </a:p>
        </p:txBody>
      </p:sp>
      <p:sp>
        <p:nvSpPr>
          <p:cNvPr id="9" name="Slide Number Placeholder 8"/>
          <p:cNvSpPr>
            <a:spLocks noGrp="1"/>
          </p:cNvSpPr>
          <p:nvPr>
            <p:ph type="sldNum" sz="quarter" idx="12"/>
          </p:nvPr>
        </p:nvSpPr>
        <p:spPr/>
        <p:txBody>
          <a:bodyPr/>
          <a:lstStyle>
            <a:extLst/>
          </a:lstStyle>
          <a:p>
            <a:fld id="{98768D92-78F4-4131-8EA9-C6E8AC1B9188}" type="slidenum">
              <a:rPr lang="bs-Latn-BA" smtClean="0"/>
              <a:pPr/>
              <a:t>‹#›</a:t>
            </a:fld>
            <a:endParaRPr lang="bs-Latn-B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29B12351-31FD-4547-9AAF-9D0611AE566B}" type="datetimeFigureOut">
              <a:rPr lang="bs-Latn-BA" smtClean="0"/>
              <a:pPr/>
              <a:t>30.11.2014</a:t>
            </a:fld>
            <a:endParaRPr lang="bs-Latn-BA"/>
          </a:p>
        </p:txBody>
      </p:sp>
      <p:sp>
        <p:nvSpPr>
          <p:cNvPr id="4" name="Footer Placeholder 3"/>
          <p:cNvSpPr>
            <a:spLocks noGrp="1"/>
          </p:cNvSpPr>
          <p:nvPr>
            <p:ph type="ftr" sz="quarter" idx="11"/>
          </p:nvPr>
        </p:nvSpPr>
        <p:spPr/>
        <p:txBody>
          <a:bodyPr/>
          <a:lstStyle>
            <a:extLst/>
          </a:lstStyle>
          <a:p>
            <a:endParaRPr lang="bs-Latn-BA"/>
          </a:p>
        </p:txBody>
      </p:sp>
      <p:sp>
        <p:nvSpPr>
          <p:cNvPr id="5" name="Slide Number Placeholder 4"/>
          <p:cNvSpPr>
            <a:spLocks noGrp="1"/>
          </p:cNvSpPr>
          <p:nvPr>
            <p:ph type="sldNum" sz="quarter" idx="12"/>
          </p:nvPr>
        </p:nvSpPr>
        <p:spPr/>
        <p:txBody>
          <a:bodyPr/>
          <a:lstStyle>
            <a:extLst/>
          </a:lstStyle>
          <a:p>
            <a:fld id="{98768D92-78F4-4131-8EA9-C6E8AC1B9188}" type="slidenum">
              <a:rPr lang="bs-Latn-BA" smtClean="0"/>
              <a:pPr/>
              <a:t>‹#›</a:t>
            </a:fld>
            <a:endParaRPr lang="bs-Latn-B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29B12351-31FD-4547-9AAF-9D0611AE566B}" type="datetimeFigureOut">
              <a:rPr lang="bs-Latn-BA" smtClean="0"/>
              <a:pPr/>
              <a:t>30.11.2014</a:t>
            </a:fld>
            <a:endParaRPr lang="bs-Latn-BA"/>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bs-Latn-BA"/>
          </a:p>
        </p:txBody>
      </p:sp>
      <p:sp>
        <p:nvSpPr>
          <p:cNvPr id="4" name="Slide Number Placeholder 3"/>
          <p:cNvSpPr>
            <a:spLocks noGrp="1"/>
          </p:cNvSpPr>
          <p:nvPr>
            <p:ph type="sldNum" sz="quarter" idx="12"/>
          </p:nvPr>
        </p:nvSpPr>
        <p:spPr/>
        <p:txBody>
          <a:bodyPr/>
          <a:lstStyle>
            <a:extLst/>
          </a:lstStyle>
          <a:p>
            <a:fld id="{98768D92-78F4-4131-8EA9-C6E8AC1B9188}" type="slidenum">
              <a:rPr lang="bs-Latn-BA" smtClean="0"/>
              <a:pPr/>
              <a:t>‹#›</a:t>
            </a:fld>
            <a:endParaRPr lang="bs-Latn-B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29B12351-31FD-4547-9AAF-9D0611AE566B}" type="datetimeFigureOut">
              <a:rPr lang="bs-Latn-BA" smtClean="0"/>
              <a:pPr/>
              <a:t>30.11.2014</a:t>
            </a:fld>
            <a:endParaRPr lang="bs-Latn-BA"/>
          </a:p>
        </p:txBody>
      </p:sp>
      <p:sp>
        <p:nvSpPr>
          <p:cNvPr id="6" name="Footer Placeholder 5"/>
          <p:cNvSpPr>
            <a:spLocks noGrp="1"/>
          </p:cNvSpPr>
          <p:nvPr>
            <p:ph type="ftr" sz="quarter" idx="11"/>
          </p:nvPr>
        </p:nvSpPr>
        <p:spPr/>
        <p:txBody>
          <a:bodyPr/>
          <a:lstStyle>
            <a:extLst/>
          </a:lstStyle>
          <a:p>
            <a:endParaRPr lang="bs-Latn-BA"/>
          </a:p>
        </p:txBody>
      </p:sp>
      <p:sp>
        <p:nvSpPr>
          <p:cNvPr id="7" name="Slide Number Placeholder 6"/>
          <p:cNvSpPr>
            <a:spLocks noGrp="1"/>
          </p:cNvSpPr>
          <p:nvPr>
            <p:ph type="sldNum" sz="quarter" idx="12"/>
          </p:nvPr>
        </p:nvSpPr>
        <p:spPr/>
        <p:txBody>
          <a:bodyPr/>
          <a:lstStyle>
            <a:extLst/>
          </a:lstStyle>
          <a:p>
            <a:fld id="{98768D92-78F4-4131-8EA9-C6E8AC1B9188}" type="slidenum">
              <a:rPr lang="bs-Latn-BA" smtClean="0"/>
              <a:pPr/>
              <a:t>‹#›</a:t>
            </a:fld>
            <a:endParaRPr lang="bs-Latn-B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29B12351-31FD-4547-9AAF-9D0611AE566B}" type="datetimeFigureOut">
              <a:rPr lang="bs-Latn-BA" smtClean="0"/>
              <a:pPr/>
              <a:t>30.11.2014</a:t>
            </a:fld>
            <a:endParaRPr lang="bs-Latn-BA"/>
          </a:p>
        </p:txBody>
      </p:sp>
      <p:sp>
        <p:nvSpPr>
          <p:cNvPr id="6" name="Footer Placeholder 5"/>
          <p:cNvSpPr>
            <a:spLocks noGrp="1"/>
          </p:cNvSpPr>
          <p:nvPr>
            <p:ph type="ftr" sz="quarter" idx="11"/>
          </p:nvPr>
        </p:nvSpPr>
        <p:spPr/>
        <p:txBody>
          <a:bodyPr/>
          <a:lstStyle>
            <a:extLst/>
          </a:lstStyle>
          <a:p>
            <a:endParaRPr lang="bs-Latn-BA"/>
          </a:p>
        </p:txBody>
      </p:sp>
      <p:sp>
        <p:nvSpPr>
          <p:cNvPr id="7" name="Slide Number Placeholder 6"/>
          <p:cNvSpPr>
            <a:spLocks noGrp="1"/>
          </p:cNvSpPr>
          <p:nvPr>
            <p:ph type="sldNum" sz="quarter" idx="12"/>
          </p:nvPr>
        </p:nvSpPr>
        <p:spPr/>
        <p:txBody>
          <a:bodyPr/>
          <a:lstStyle>
            <a:extLst/>
          </a:lstStyle>
          <a:p>
            <a:fld id="{98768D92-78F4-4131-8EA9-C6E8AC1B9188}" type="slidenum">
              <a:rPr lang="bs-Latn-BA" smtClean="0"/>
              <a:pPr/>
              <a:t>‹#›</a:t>
            </a:fld>
            <a:endParaRPr lang="bs-Latn-BA"/>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29B12351-31FD-4547-9AAF-9D0611AE566B}" type="datetimeFigureOut">
              <a:rPr lang="bs-Latn-BA" smtClean="0"/>
              <a:pPr/>
              <a:t>30.11.2014</a:t>
            </a:fld>
            <a:endParaRPr lang="bs-Latn-BA"/>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bs-Latn-BA"/>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98768D92-78F4-4131-8EA9-C6E8AC1B9188}" type="slidenum">
              <a:rPr lang="bs-Latn-BA" smtClean="0"/>
              <a:pPr/>
              <a:t>‹#›</a:t>
            </a:fld>
            <a:endParaRPr lang="bs-Latn-BA"/>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bs-Latn-BA" sz="3600" dirty="0" smtClean="0"/>
              <a:t/>
            </a:r>
            <a:br>
              <a:rPr lang="bs-Latn-BA" sz="3600" dirty="0" smtClean="0"/>
            </a:br>
            <a:r>
              <a:rPr lang="bs-Latn-BA" sz="3600" dirty="0"/>
              <a:t/>
            </a:r>
            <a:br>
              <a:rPr lang="bs-Latn-BA" sz="3600" dirty="0"/>
            </a:br>
            <a:r>
              <a:rPr lang="en-GB" sz="2700" b="1" dirty="0" smtClean="0"/>
              <a:t>Regional </a:t>
            </a:r>
            <a:r>
              <a:rPr lang="en-GB" sz="2700" b="1" dirty="0"/>
              <a:t>conference on anti-corruption in the media </a:t>
            </a:r>
            <a:r>
              <a:rPr lang="en-GB" sz="2700" b="1" dirty="0" smtClean="0"/>
              <a:t>systems</a:t>
            </a:r>
            <a:r>
              <a:rPr lang="bs-Latn-BA" sz="2700" b="1" dirty="0" smtClean="0"/>
              <a:t> </a:t>
            </a:r>
            <a:r>
              <a:rPr lang="en-GB" sz="2700" b="1" dirty="0" smtClean="0"/>
              <a:t>in </a:t>
            </a:r>
            <a:r>
              <a:rPr lang="en-GB" sz="2700" b="1" dirty="0"/>
              <a:t>the countries of South East </a:t>
            </a:r>
            <a:r>
              <a:rPr lang="en-GB" sz="2700" b="1" dirty="0" smtClean="0"/>
              <a:t>Europe</a:t>
            </a:r>
            <a:r>
              <a:rPr lang="bs-Latn-BA" sz="2700" b="1" dirty="0" smtClean="0"/>
              <a:t/>
            </a:r>
            <a:br>
              <a:rPr lang="bs-Latn-BA" sz="2700" b="1" dirty="0" smtClean="0"/>
            </a:br>
            <a:r>
              <a:rPr lang="en-GB" sz="2700" b="1" dirty="0" smtClean="0"/>
              <a:t>»Media </a:t>
            </a:r>
            <a:r>
              <a:rPr lang="en-GB" sz="2700" b="1" dirty="0"/>
              <a:t>integrity matters«</a:t>
            </a:r>
            <a:r>
              <a:rPr lang="bs-Latn-BA" sz="2700" b="1" dirty="0"/>
              <a:t/>
            </a:r>
            <a:br>
              <a:rPr lang="bs-Latn-BA" sz="2700" b="1" dirty="0"/>
            </a:br>
            <a:r>
              <a:rPr lang="en-GB" sz="2700" b="1" dirty="0"/>
              <a:t> </a:t>
            </a:r>
            <a:r>
              <a:rPr lang="bs-Latn-BA" dirty="0"/>
              <a:t/>
            </a:r>
            <a:br>
              <a:rPr lang="bs-Latn-BA" dirty="0"/>
            </a:br>
            <a:endParaRPr lang="bs-Latn-BA" dirty="0"/>
          </a:p>
        </p:txBody>
      </p:sp>
      <p:sp>
        <p:nvSpPr>
          <p:cNvPr id="3" name="Subtitle 2"/>
          <p:cNvSpPr>
            <a:spLocks noGrp="1"/>
          </p:cNvSpPr>
          <p:nvPr>
            <p:ph type="subTitle" idx="1"/>
          </p:nvPr>
        </p:nvSpPr>
        <p:spPr/>
        <p:txBody>
          <a:bodyPr>
            <a:normAutofit fontScale="85000" lnSpcReduction="10000"/>
          </a:bodyPr>
          <a:lstStyle/>
          <a:p>
            <a:r>
              <a:rPr lang="bs-Latn-BA" b="1" dirty="0" smtClean="0">
                <a:solidFill>
                  <a:schemeClr val="tx1"/>
                </a:solidFill>
              </a:rPr>
              <a:t>Jasminka Dzumhur, Ombudsperson of BiH</a:t>
            </a:r>
          </a:p>
          <a:p>
            <a:r>
              <a:rPr lang="bs-Latn-BA" b="1" dirty="0" smtClean="0">
                <a:solidFill>
                  <a:schemeClr val="tx1"/>
                </a:solidFill>
              </a:rPr>
              <a:t>“Role of national human rights institutions”</a:t>
            </a:r>
          </a:p>
          <a:p>
            <a:r>
              <a:rPr lang="bs-Latn-BA" b="1" dirty="0" smtClean="0">
                <a:solidFill>
                  <a:schemeClr val="tx1"/>
                </a:solidFill>
              </a:rPr>
              <a:t>Ljubljana, 1. December 2014 </a:t>
            </a:r>
          </a:p>
          <a:p>
            <a:endParaRPr lang="bs-Latn-B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Mandate of NHRI</a:t>
            </a:r>
            <a:endParaRPr lang="bs-Latn-BA" dirty="0"/>
          </a:p>
        </p:txBody>
      </p:sp>
      <p:sp>
        <p:nvSpPr>
          <p:cNvPr id="3" name="Content Placeholder 2"/>
          <p:cNvSpPr>
            <a:spLocks noGrp="1"/>
          </p:cNvSpPr>
          <p:nvPr>
            <p:ph idx="1"/>
          </p:nvPr>
        </p:nvSpPr>
        <p:spPr/>
        <p:txBody>
          <a:bodyPr>
            <a:normAutofit/>
          </a:bodyPr>
          <a:lstStyle/>
          <a:p>
            <a:pPr>
              <a:buNone/>
            </a:pPr>
            <a:r>
              <a:rPr lang="en-US" dirty="0" smtClean="0"/>
              <a:t>Free access to information </a:t>
            </a:r>
          </a:p>
          <a:p>
            <a:r>
              <a:rPr lang="en-US" dirty="0" smtClean="0"/>
              <a:t>Ombudsman </a:t>
            </a:r>
            <a:r>
              <a:rPr lang="en-US" dirty="0" smtClean="0"/>
              <a:t>may </a:t>
            </a:r>
            <a:r>
              <a:rPr lang="en-US" i="1" dirty="0" smtClean="0"/>
              <a:t>inter alia </a:t>
            </a:r>
            <a:r>
              <a:rPr lang="en-US" dirty="0" smtClean="0"/>
              <a:t>consider:</a:t>
            </a:r>
          </a:p>
          <a:p>
            <a:pPr lvl="1"/>
            <a:r>
              <a:rPr lang="en-US" dirty="0" smtClean="0"/>
              <a:t>creating and disseminating information such as guidelines and general recommendations concerning </a:t>
            </a:r>
            <a:r>
              <a:rPr lang="en-US" dirty="0" smtClean="0"/>
              <a:t>the administration </a:t>
            </a:r>
            <a:r>
              <a:rPr lang="en-US" dirty="0" smtClean="0"/>
              <a:t>and implementation of </a:t>
            </a:r>
            <a:r>
              <a:rPr lang="en-US" dirty="0" smtClean="0"/>
              <a:t> LFAI; </a:t>
            </a:r>
          </a:p>
          <a:p>
            <a:pPr lvl="1"/>
            <a:r>
              <a:rPr lang="en-US" dirty="0" smtClean="0"/>
              <a:t>including </a:t>
            </a:r>
            <a:r>
              <a:rPr lang="en-US" dirty="0" smtClean="0"/>
              <a:t>in its annual report a special section regarding its activities in relation to </a:t>
            </a:r>
            <a:r>
              <a:rPr lang="en-US" dirty="0" smtClean="0"/>
              <a:t>LFAI </a:t>
            </a:r>
          </a:p>
          <a:p>
            <a:pPr lvl="1"/>
            <a:r>
              <a:rPr lang="en-US" dirty="0" smtClean="0"/>
              <a:t>proposing </a:t>
            </a:r>
            <a:r>
              <a:rPr lang="en-US" dirty="0" smtClean="0"/>
              <a:t>instructions on the implementation of </a:t>
            </a:r>
            <a:r>
              <a:rPr lang="en-US" dirty="0" smtClean="0"/>
              <a:t>LFAI </a:t>
            </a:r>
            <a:r>
              <a:rPr lang="en-US" dirty="0" smtClean="0"/>
              <a:t>to all competent ministries within </a:t>
            </a:r>
            <a:r>
              <a:rPr lang="en-US" dirty="0" err="1" smtClean="0"/>
              <a:t>BiH</a:t>
            </a:r>
            <a:endParaRPr lang="en-US" dirty="0" smtClean="0"/>
          </a:p>
          <a:p>
            <a:pPr lvl="1"/>
            <a:r>
              <a:rPr lang="en-US" dirty="0" smtClean="0"/>
              <a:t>complaints</a:t>
            </a:r>
            <a:endParaRPr lang="en-US" dirty="0" smtClean="0"/>
          </a:p>
          <a:p>
            <a:endParaRPr lang="bs-Latn-B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What are indicators</a:t>
            </a:r>
            <a:endParaRPr lang="bs-Latn-BA" dirty="0"/>
          </a:p>
        </p:txBody>
      </p:sp>
      <p:sp>
        <p:nvSpPr>
          <p:cNvPr id="3" name="Content Placeholder 2"/>
          <p:cNvSpPr>
            <a:spLocks noGrp="1"/>
          </p:cNvSpPr>
          <p:nvPr>
            <p:ph idx="1"/>
          </p:nvPr>
        </p:nvSpPr>
        <p:spPr/>
        <p:txBody>
          <a:bodyPr/>
          <a:lstStyle/>
          <a:p>
            <a:r>
              <a:rPr lang="bs-Latn-BA" sz="2400" dirty="0" smtClean="0"/>
              <a:t>International obligation of BiH related to </a:t>
            </a:r>
            <a:r>
              <a:rPr lang="en-US" sz="2400" dirty="0" smtClean="0"/>
              <a:t>human rights</a:t>
            </a:r>
            <a:endParaRPr lang="bs-Latn-BA" sz="2400" dirty="0" smtClean="0"/>
          </a:p>
          <a:p>
            <a:r>
              <a:rPr lang="bs-Latn-BA" sz="2400" dirty="0" smtClean="0"/>
              <a:t>National mechanism system of protection of human rights</a:t>
            </a:r>
          </a:p>
          <a:p>
            <a:pPr>
              <a:buNone/>
            </a:pPr>
            <a:endParaRPr lang="bs-Latn-BA" dirty="0"/>
          </a:p>
        </p:txBody>
      </p:sp>
      <p:graphicFrame>
        <p:nvGraphicFramePr>
          <p:cNvPr id="6" name="Diagram 5"/>
          <p:cNvGraphicFramePr/>
          <p:nvPr/>
        </p:nvGraphicFramePr>
        <p:xfrm>
          <a:off x="611560" y="4077072"/>
          <a:ext cx="7643866" cy="21602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42910" y="642918"/>
            <a:ext cx="8043890" cy="1281130"/>
          </a:xfrm>
        </p:spPr>
        <p:txBody>
          <a:bodyPr>
            <a:normAutofit/>
          </a:bodyPr>
          <a:lstStyle/>
          <a:p>
            <a:pPr eaLnBrk="1" hangingPunct="1"/>
            <a:r>
              <a:rPr lang="en-US" sz="2700" b="1" dirty="0" smtClean="0">
                <a:latin typeface="Calibri" pitchFamily="34" charset="0"/>
              </a:rPr>
              <a:t>The main human rights violations from area of political and civil rights from the perspective of BiH OI</a:t>
            </a:r>
            <a:endParaRPr lang="en-US" sz="2700" dirty="0" smtClean="0">
              <a:latin typeface="Calibri" pitchFamily="34" charset="0"/>
            </a:endParaRPr>
          </a:p>
        </p:txBody>
      </p:sp>
      <p:sp>
        <p:nvSpPr>
          <p:cNvPr id="9" name="Content Placeholder 8"/>
          <p:cNvSpPr>
            <a:spLocks noGrp="1"/>
          </p:cNvSpPr>
          <p:nvPr>
            <p:ph idx="1"/>
          </p:nvPr>
        </p:nvSpPr>
        <p:spPr>
          <a:xfrm>
            <a:off x="539552" y="5445224"/>
            <a:ext cx="7924800" cy="685800"/>
          </a:xfrm>
        </p:spPr>
        <p:txBody>
          <a:bodyPr>
            <a:normAutofit/>
          </a:bodyPr>
          <a:lstStyle/>
          <a:p>
            <a:pPr marL="0" indent="11113" algn="ctr">
              <a:buNone/>
            </a:pPr>
            <a:endParaRPr lang="en-US" sz="1600" b="1" dirty="0" smtClean="0">
              <a:latin typeface="Calibri" pitchFamily="34" charset="0"/>
              <a:cs typeface="Calibri" pitchFamily="34" charset="0"/>
            </a:endParaRPr>
          </a:p>
        </p:txBody>
      </p:sp>
      <p:pic>
        <p:nvPicPr>
          <p:cNvPr id="9221" name="Picture 7" descr="Ombudsmen_LOGO_web.gif"/>
          <p:cNvPicPr>
            <a:picLocks noChangeAspect="1"/>
          </p:cNvPicPr>
          <p:nvPr/>
        </p:nvPicPr>
        <p:blipFill>
          <a:blip r:embed="rId3" cstate="print"/>
          <a:srcRect/>
          <a:stretch>
            <a:fillRect/>
          </a:stretch>
        </p:blipFill>
        <p:spPr bwMode="auto">
          <a:xfrm>
            <a:off x="10072726" y="500042"/>
            <a:ext cx="914400" cy="914400"/>
          </a:xfrm>
          <a:prstGeom prst="rect">
            <a:avLst/>
          </a:prstGeom>
          <a:noFill/>
          <a:ln w="9525">
            <a:noFill/>
            <a:miter lim="800000"/>
            <a:headEnd/>
            <a:tailEnd/>
          </a:ln>
        </p:spPr>
      </p:pic>
      <p:sp>
        <p:nvSpPr>
          <p:cNvPr id="6" name="Rectangle 4"/>
          <p:cNvSpPr>
            <a:spLocks noChangeArrowheads="1"/>
          </p:cNvSpPr>
          <p:nvPr/>
        </p:nvSpPr>
        <p:spPr bwMode="auto">
          <a:xfrm>
            <a:off x="457200" y="6172200"/>
            <a:ext cx="8229600" cy="533400"/>
          </a:xfrm>
          <a:prstGeom prst="rect">
            <a:avLst/>
          </a:prstGeom>
          <a:noFill/>
          <a:ln w="9525">
            <a:noFill/>
            <a:miter lim="800000"/>
            <a:headEnd/>
            <a:tailEnd/>
          </a:ln>
          <a:effectLst/>
        </p:spPr>
        <p:txBody>
          <a:bodyPr anchor="ctr"/>
          <a:lstStyle/>
          <a:p>
            <a:pPr algn="r">
              <a:spcBef>
                <a:spcPct val="0"/>
              </a:spcBef>
              <a:buClrTx/>
              <a:buSzTx/>
              <a:buFontTx/>
              <a:buNone/>
              <a:defRPr/>
            </a:pPr>
            <a:r>
              <a:rPr lang="hr-HR" sz="1400" i="1" dirty="0" smtClean="0">
                <a:solidFill>
                  <a:schemeClr val="bg1">
                    <a:lumMod val="65000"/>
                  </a:schemeClr>
                </a:solidFill>
                <a:latin typeface="Calibri" pitchFamily="34" charset="0"/>
                <a:cs typeface="Calibri" pitchFamily="34" charset="0"/>
              </a:rPr>
              <a:t>20</a:t>
            </a:r>
            <a:endParaRPr lang="en-US" sz="1400" i="1" dirty="0">
              <a:solidFill>
                <a:schemeClr val="bg1">
                  <a:lumMod val="65000"/>
                </a:schemeClr>
              </a:solidFill>
              <a:latin typeface="Calibri" pitchFamily="34" charset="0"/>
              <a:cs typeface="Calibri" pitchFamily="34" charset="0"/>
            </a:endParaRPr>
          </a:p>
        </p:txBody>
      </p:sp>
      <p:graphicFrame>
        <p:nvGraphicFramePr>
          <p:cNvPr id="11" name="Table 10"/>
          <p:cNvGraphicFramePr>
            <a:graphicFrameLocks noGrp="1"/>
          </p:cNvGraphicFramePr>
          <p:nvPr/>
        </p:nvGraphicFramePr>
        <p:xfrm>
          <a:off x="762000" y="2000240"/>
          <a:ext cx="7620000" cy="3703687"/>
        </p:xfrm>
        <a:graphic>
          <a:graphicData uri="http://schemas.openxmlformats.org/drawingml/2006/table">
            <a:tbl>
              <a:tblPr/>
              <a:tblGrid>
                <a:gridCol w="3840832"/>
                <a:gridCol w="1913235"/>
                <a:gridCol w="1865933"/>
              </a:tblGrid>
              <a:tr h="174390">
                <a:tc>
                  <a:txBody>
                    <a:bodyPr/>
                    <a:lstStyle/>
                    <a:p>
                      <a:pPr algn="ctr">
                        <a:lnSpc>
                          <a:spcPct val="115000"/>
                        </a:lnSpc>
                        <a:spcAft>
                          <a:spcPts val="0"/>
                        </a:spcAft>
                      </a:pPr>
                      <a:r>
                        <a:rPr lang="en-US" sz="1600" b="1" noProof="0" dirty="0" smtClean="0">
                          <a:solidFill>
                            <a:srgbClr val="000000"/>
                          </a:solidFill>
                          <a:latin typeface="Calibri"/>
                          <a:ea typeface="Times New Roman"/>
                          <a:cs typeface="Times New Roman"/>
                        </a:rPr>
                        <a:t>Violations</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noProof="0" dirty="0" smtClean="0">
                          <a:solidFill>
                            <a:srgbClr val="000000"/>
                          </a:solidFill>
                          <a:latin typeface="Calibri"/>
                          <a:ea typeface="Times New Roman"/>
                          <a:cs typeface="Calibri"/>
                        </a:rPr>
                        <a:t>Received</a:t>
                      </a:r>
                      <a:r>
                        <a:rPr lang="en-US" sz="1600" b="1" baseline="0" noProof="0" dirty="0" smtClean="0">
                          <a:solidFill>
                            <a:srgbClr val="000000"/>
                          </a:solidFill>
                          <a:latin typeface="Calibri"/>
                          <a:ea typeface="Times New Roman"/>
                          <a:cs typeface="Calibri"/>
                        </a:rPr>
                        <a:t> in</a:t>
                      </a:r>
                      <a:r>
                        <a:rPr lang="en-US" sz="1600" b="1" noProof="0" dirty="0" smtClean="0">
                          <a:solidFill>
                            <a:srgbClr val="000000"/>
                          </a:solidFill>
                          <a:latin typeface="Calibri"/>
                          <a:ea typeface="Times New Roman"/>
                          <a:cs typeface="Calibri"/>
                        </a:rPr>
                        <a:t> 2012.</a:t>
                      </a:r>
                      <a:endParaRPr lang="bs-Latn-BA" sz="1600" b="1" noProof="0" dirty="0" smtClean="0">
                        <a:solidFill>
                          <a:srgbClr val="000000"/>
                        </a:solidFill>
                        <a:latin typeface="Calibri"/>
                        <a:ea typeface="Times New Roman"/>
                        <a:cs typeface="Calibri"/>
                      </a:endParaRPr>
                    </a:p>
                    <a:p>
                      <a:pPr algn="ctr">
                        <a:lnSpc>
                          <a:spcPct val="115000"/>
                        </a:lnSpc>
                        <a:spcAft>
                          <a:spcPts val="0"/>
                        </a:spcAft>
                      </a:pPr>
                      <a:r>
                        <a:rPr lang="bs-Latn-BA" sz="1600" b="1" noProof="0" dirty="0" smtClean="0">
                          <a:solidFill>
                            <a:srgbClr val="000000"/>
                          </a:solidFill>
                          <a:latin typeface="Calibri"/>
                          <a:ea typeface="Times New Roman"/>
                          <a:cs typeface="Times New Roman"/>
                        </a:rPr>
                        <a:t>Total </a:t>
                      </a:r>
                      <a:r>
                        <a:rPr lang="bs-Latn-BA" sz="1600" b="1" noProof="0" dirty="0" smtClean="0">
                          <a:solidFill>
                            <a:srgbClr val="FF0000"/>
                          </a:solidFill>
                          <a:latin typeface="Calibri"/>
                          <a:ea typeface="Times New Roman"/>
                          <a:cs typeface="Times New Roman"/>
                        </a:rPr>
                        <a:t>1.717</a:t>
                      </a:r>
                      <a:endParaRPr lang="en-US" sz="1600" noProof="0" dirty="0">
                        <a:solidFill>
                          <a:srgbClr val="FF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b="1" noProof="0" dirty="0" smtClean="0">
                          <a:solidFill>
                            <a:srgbClr val="000000"/>
                          </a:solidFill>
                          <a:latin typeface="Calibri"/>
                          <a:ea typeface="Times New Roman"/>
                          <a:cs typeface="Calibri"/>
                        </a:rPr>
                        <a:t>Received</a:t>
                      </a:r>
                      <a:r>
                        <a:rPr lang="en-US" sz="1600" b="1" baseline="0" noProof="0" dirty="0" smtClean="0">
                          <a:solidFill>
                            <a:srgbClr val="000000"/>
                          </a:solidFill>
                          <a:latin typeface="Calibri"/>
                          <a:ea typeface="Times New Roman"/>
                          <a:cs typeface="Calibri"/>
                        </a:rPr>
                        <a:t> in</a:t>
                      </a:r>
                      <a:r>
                        <a:rPr lang="en-US" sz="1600" b="1" noProof="0" dirty="0" smtClean="0">
                          <a:solidFill>
                            <a:srgbClr val="000000"/>
                          </a:solidFill>
                          <a:latin typeface="Calibri"/>
                          <a:ea typeface="Times New Roman"/>
                          <a:cs typeface="Calibri"/>
                        </a:rPr>
                        <a:t> 2013.</a:t>
                      </a:r>
                      <a:endParaRPr lang="bs-Latn-BA" sz="1600" b="1" noProof="0" dirty="0" smtClean="0">
                        <a:solidFill>
                          <a:srgbClr val="000000"/>
                        </a:solidFill>
                        <a:latin typeface="Calibri"/>
                        <a:ea typeface="Times New Roman"/>
                        <a:cs typeface="Calibri"/>
                      </a:endParaRPr>
                    </a:p>
                    <a:p>
                      <a:pPr algn="ctr">
                        <a:lnSpc>
                          <a:spcPct val="115000"/>
                        </a:lnSpc>
                        <a:spcAft>
                          <a:spcPts val="0"/>
                        </a:spcAft>
                      </a:pPr>
                      <a:r>
                        <a:rPr lang="bs-Latn-BA" sz="1600" b="1" noProof="0" dirty="0" smtClean="0">
                          <a:solidFill>
                            <a:srgbClr val="000000"/>
                          </a:solidFill>
                          <a:latin typeface="Calibri"/>
                          <a:ea typeface="Times New Roman"/>
                          <a:cs typeface="Times New Roman"/>
                        </a:rPr>
                        <a:t>Total</a:t>
                      </a:r>
                      <a:r>
                        <a:rPr lang="bs-Latn-BA" sz="1600" b="1" baseline="0" noProof="0" dirty="0" smtClean="0">
                          <a:solidFill>
                            <a:srgbClr val="000000"/>
                          </a:solidFill>
                          <a:latin typeface="Calibri"/>
                          <a:ea typeface="Times New Roman"/>
                          <a:cs typeface="Times New Roman"/>
                        </a:rPr>
                        <a:t> </a:t>
                      </a:r>
                      <a:r>
                        <a:rPr lang="bs-Latn-BA" sz="1600" b="1" baseline="0" noProof="0" dirty="0" smtClean="0">
                          <a:solidFill>
                            <a:srgbClr val="FF0000"/>
                          </a:solidFill>
                          <a:latin typeface="Calibri"/>
                          <a:ea typeface="Times New Roman"/>
                          <a:cs typeface="Times New Roman"/>
                        </a:rPr>
                        <a:t>1.734</a:t>
                      </a:r>
                      <a:endParaRPr lang="en-US" sz="1600" noProof="0" dirty="0">
                        <a:solidFill>
                          <a:srgbClr val="FF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Times New Roman"/>
                        </a:rPr>
                        <a:t>Courts</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637</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565</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Times New Roman"/>
                        </a:rPr>
                        <a:t>Administration</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381</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451</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Times New Roman"/>
                        </a:rPr>
                        <a:t>Property</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150</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142</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Times New Roman"/>
                        </a:rPr>
                        <a:t>Access</a:t>
                      </a:r>
                      <a:r>
                        <a:rPr lang="en-US" sz="1600" baseline="0" noProof="0" dirty="0" smtClean="0">
                          <a:solidFill>
                            <a:srgbClr val="000000"/>
                          </a:solidFill>
                          <a:latin typeface="Calibri"/>
                          <a:ea typeface="Times New Roman"/>
                          <a:cs typeface="Times New Roman"/>
                        </a:rPr>
                        <a:t> to information</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225</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208</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Times New Roman"/>
                        </a:rPr>
                        <a:t>Governmental</a:t>
                      </a:r>
                      <a:r>
                        <a:rPr lang="en-US" sz="1600" baseline="0" noProof="0" dirty="0" smtClean="0">
                          <a:solidFill>
                            <a:srgbClr val="000000"/>
                          </a:solidFill>
                          <a:latin typeface="Calibri"/>
                          <a:ea typeface="Times New Roman"/>
                          <a:cs typeface="Times New Roman"/>
                        </a:rPr>
                        <a:t> and ministerial appointments</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115</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131</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Calibri"/>
                        </a:rPr>
                        <a:t>Police</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123</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126</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Times New Roman"/>
                        </a:rPr>
                        <a:t>Public</a:t>
                      </a:r>
                      <a:r>
                        <a:rPr lang="en-US" sz="1600" baseline="0" noProof="0" dirty="0" smtClean="0">
                          <a:solidFill>
                            <a:srgbClr val="000000"/>
                          </a:solidFill>
                          <a:latin typeface="Calibri"/>
                          <a:ea typeface="Times New Roman"/>
                          <a:cs typeface="Times New Roman"/>
                        </a:rPr>
                        <a:t> documents</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26</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29</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Times New Roman"/>
                        </a:rPr>
                        <a:t>Prosecution</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44</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62</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Times New Roman"/>
                        </a:rPr>
                        <a:t>War</a:t>
                      </a:r>
                      <a:r>
                        <a:rPr lang="en-US" sz="1600" baseline="0" noProof="0" dirty="0" smtClean="0">
                          <a:solidFill>
                            <a:srgbClr val="000000"/>
                          </a:solidFill>
                          <a:latin typeface="Calibri"/>
                          <a:ea typeface="Times New Roman"/>
                          <a:cs typeface="Times New Roman"/>
                        </a:rPr>
                        <a:t> damages</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11</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latin typeface="Calibri"/>
                          <a:ea typeface="Times New Roman"/>
                          <a:cs typeface="Times New Roman"/>
                        </a:rPr>
                        <a:t>9</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Times New Roman"/>
                        </a:rPr>
                        <a:t>Public</a:t>
                      </a:r>
                      <a:r>
                        <a:rPr lang="en-US" sz="1600" baseline="0" noProof="0" dirty="0" smtClean="0">
                          <a:solidFill>
                            <a:srgbClr val="000000"/>
                          </a:solidFill>
                          <a:latin typeface="Calibri"/>
                          <a:ea typeface="Times New Roman"/>
                          <a:cs typeface="Times New Roman"/>
                        </a:rPr>
                        <a:t> Attorney</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5</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latin typeface="Calibri"/>
                          <a:ea typeface="Times New Roman"/>
                          <a:cs typeface="Times New Roman"/>
                        </a:rPr>
                        <a:t>6</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215">
                <a:tc>
                  <a:txBody>
                    <a:bodyPr/>
                    <a:lstStyle/>
                    <a:p>
                      <a:pPr>
                        <a:lnSpc>
                          <a:spcPct val="115000"/>
                        </a:lnSpc>
                        <a:spcAft>
                          <a:spcPts val="0"/>
                        </a:spcAft>
                      </a:pPr>
                      <a:r>
                        <a:rPr lang="en-US" sz="1600" noProof="0" dirty="0" smtClean="0">
                          <a:solidFill>
                            <a:srgbClr val="000000"/>
                          </a:solidFill>
                          <a:latin typeface="Calibri"/>
                          <a:ea typeface="Times New Roman"/>
                          <a:cs typeface="Times New Roman"/>
                        </a:rPr>
                        <a:t>Media</a:t>
                      </a:r>
                      <a:r>
                        <a:rPr lang="en-US" sz="1600" baseline="0" noProof="0" dirty="0" smtClean="0">
                          <a:solidFill>
                            <a:srgbClr val="000000"/>
                          </a:solidFill>
                          <a:latin typeface="Calibri"/>
                          <a:ea typeface="Times New Roman"/>
                          <a:cs typeface="Times New Roman"/>
                        </a:rPr>
                        <a:t> and freedom of information</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2</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1600" noProof="0" dirty="0" smtClean="0">
                          <a:solidFill>
                            <a:srgbClr val="000000"/>
                          </a:solidFill>
                          <a:latin typeface="Calibri"/>
                          <a:ea typeface="Times New Roman"/>
                          <a:cs typeface="Calibri"/>
                        </a:rPr>
                        <a:t>5</a:t>
                      </a:r>
                      <a:endParaRPr lang="en-US" sz="1600" noProof="0" dirty="0">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bs-Latn-BA" b="1" dirty="0" smtClean="0"/>
              <a:t>NHRI, media and corruption</a:t>
            </a:r>
            <a:endParaRPr lang="bs-Latn-BA" b="1" dirty="0"/>
          </a:p>
        </p:txBody>
      </p:sp>
      <p:sp>
        <p:nvSpPr>
          <p:cNvPr id="3" name="Content Placeholder 2"/>
          <p:cNvSpPr>
            <a:spLocks noGrp="1"/>
          </p:cNvSpPr>
          <p:nvPr>
            <p:ph idx="1"/>
          </p:nvPr>
        </p:nvSpPr>
        <p:spPr/>
        <p:txBody>
          <a:bodyPr>
            <a:normAutofit/>
          </a:bodyPr>
          <a:lstStyle/>
          <a:p>
            <a:r>
              <a:rPr lang="en-US" dirty="0" smtClean="0"/>
              <a:t>Media as </a:t>
            </a:r>
            <a:r>
              <a:rPr lang="bs-Latn-BA" dirty="0" smtClean="0"/>
              <a:t>a </a:t>
            </a:r>
            <a:r>
              <a:rPr lang="en-US" dirty="0" smtClean="0"/>
              <a:t>violator </a:t>
            </a:r>
            <a:r>
              <a:rPr lang="en-US" dirty="0" smtClean="0"/>
              <a:t>of human rights</a:t>
            </a:r>
          </a:p>
          <a:p>
            <a:r>
              <a:rPr lang="en-US" dirty="0" smtClean="0"/>
              <a:t>Media and journalists as </a:t>
            </a:r>
            <a:r>
              <a:rPr lang="en-US" dirty="0" smtClean="0"/>
              <a:t>victims</a:t>
            </a:r>
            <a:endParaRPr lang="bs-Latn-BA" dirty="0" smtClean="0"/>
          </a:p>
          <a:p>
            <a:r>
              <a:rPr lang="en-US" dirty="0" smtClean="0"/>
              <a:t>Media </a:t>
            </a:r>
            <a:r>
              <a:rPr lang="en-US" dirty="0" smtClean="0"/>
              <a:t>as partners in fighting against </a:t>
            </a:r>
            <a:r>
              <a:rPr lang="en-US" dirty="0" smtClean="0"/>
              <a:t>corruption</a:t>
            </a:r>
            <a:endParaRPr lang="en-US" dirty="0" smtClean="0"/>
          </a:p>
          <a:p>
            <a:r>
              <a:rPr lang="en-US" dirty="0" smtClean="0"/>
              <a:t>Different role of Ombudsmen depending of media ownership</a:t>
            </a:r>
          </a:p>
          <a:p>
            <a:r>
              <a:rPr lang="en-US" dirty="0" smtClean="0"/>
              <a:t>Protection of</a:t>
            </a:r>
            <a:r>
              <a:rPr lang="bs-Latn-BA" dirty="0" smtClean="0"/>
              <a:t> </a:t>
            </a:r>
            <a:r>
              <a:rPr lang="bs-Latn-BA" dirty="0" smtClean="0"/>
              <a:t>whistleblowers</a:t>
            </a:r>
          </a:p>
          <a:p>
            <a:r>
              <a:rPr lang="bs-Latn-BA" dirty="0" smtClean="0"/>
              <a:t>Role of regulatory agencies</a:t>
            </a:r>
          </a:p>
          <a:p>
            <a:r>
              <a:rPr lang="bs-Latn-BA" dirty="0" smtClean="0"/>
              <a:t>Issue of integrity</a:t>
            </a:r>
            <a:endParaRPr lang="en-US" dirty="0" smtClean="0"/>
          </a:p>
          <a:p>
            <a:endParaRPr lang="en-US" dirty="0" smtClean="0"/>
          </a:p>
          <a:p>
            <a:endParaRPr lang="bs-Latn-B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a:xfrm>
            <a:off x="899592" y="152400"/>
            <a:ext cx="6568008" cy="1143000"/>
          </a:xfrm>
        </p:spPr>
        <p:txBody>
          <a:bodyPr>
            <a:normAutofit fontScale="90000"/>
          </a:bodyPr>
          <a:lstStyle/>
          <a:p>
            <a:pPr>
              <a:defRPr/>
            </a:pPr>
            <a:r>
              <a:rPr lang="bs-Latn-BA" sz="3100" dirty="0" smtClean="0"/>
              <a:t/>
            </a:r>
            <a:br>
              <a:rPr lang="bs-Latn-BA" sz="3100" dirty="0" smtClean="0"/>
            </a:br>
            <a:r>
              <a:rPr lang="bs-Latn-BA" sz="3100" b="1" dirty="0"/>
              <a:t> </a:t>
            </a:r>
            <a:r>
              <a:rPr lang="bs-Latn-BA" sz="3100" b="1" dirty="0" smtClean="0"/>
              <a:t/>
            </a:r>
            <a:br>
              <a:rPr lang="bs-Latn-BA" sz="3100" b="1" dirty="0" smtClean="0"/>
            </a:br>
            <a:r>
              <a:rPr lang="bs-Latn-BA" sz="3100" b="1" dirty="0" smtClean="0"/>
              <a:t/>
            </a:r>
            <a:br>
              <a:rPr lang="bs-Latn-BA" sz="3100" b="1" dirty="0" smtClean="0"/>
            </a:br>
            <a:r>
              <a:rPr lang="bs-Latn-BA" sz="3100" b="1" dirty="0" smtClean="0"/>
              <a:t/>
            </a:r>
            <a:br>
              <a:rPr lang="bs-Latn-BA" sz="3100" b="1" dirty="0" smtClean="0"/>
            </a:br>
            <a:r>
              <a:rPr lang="bs-Latn-BA" sz="3100" b="1" dirty="0" smtClean="0"/>
              <a:t/>
            </a:r>
            <a:br>
              <a:rPr lang="bs-Latn-BA" sz="3100" b="1" dirty="0" smtClean="0"/>
            </a:br>
            <a:r>
              <a:rPr lang="bs-Latn-BA" sz="3100" b="1" dirty="0" smtClean="0"/>
              <a:t/>
            </a:r>
            <a:br>
              <a:rPr lang="bs-Latn-BA" sz="3100" b="1" dirty="0" smtClean="0"/>
            </a:br>
            <a:r>
              <a:rPr lang="bs-Latn-BA" sz="2700" b="1" dirty="0" smtClean="0"/>
              <a:t>State obligations related to </a:t>
            </a:r>
            <a:br>
              <a:rPr lang="bs-Latn-BA" sz="2700" b="1" dirty="0" smtClean="0"/>
            </a:br>
            <a:r>
              <a:rPr lang="bs-Latn-BA" sz="2700" b="1" dirty="0" smtClean="0"/>
              <a:t>global and regional standards of human rights </a:t>
            </a:r>
            <a:endParaRPr lang="bs-Latn-BA" sz="2700" b="1" dirty="0"/>
          </a:p>
        </p:txBody>
      </p:sp>
      <p:sp>
        <p:nvSpPr>
          <p:cNvPr id="10" name="Content Placeholder 2"/>
          <p:cNvSpPr>
            <a:spLocks noGrp="1"/>
          </p:cNvSpPr>
          <p:nvPr>
            <p:ph idx="1"/>
          </p:nvPr>
        </p:nvSpPr>
        <p:spPr/>
        <p:txBody>
          <a:bodyPr>
            <a:normAutofit/>
          </a:bodyPr>
          <a:lstStyle/>
          <a:p>
            <a:pPr lvl="1">
              <a:lnSpc>
                <a:spcPct val="80000"/>
              </a:lnSpc>
              <a:spcAft>
                <a:spcPts val="600"/>
              </a:spcAft>
              <a:buClr>
                <a:srgbClr val="FF9900"/>
              </a:buClr>
              <a:buFont typeface="Wingdings" pitchFamily="2" charset="2"/>
              <a:buChar char="Ø"/>
            </a:pPr>
            <a:endParaRPr lang="bs-Latn-BA" sz="2000" dirty="0" smtClean="0">
              <a:latin typeface="Calibri" pitchFamily="34" charset="0"/>
            </a:endParaRPr>
          </a:p>
          <a:p>
            <a:pPr lvl="1">
              <a:lnSpc>
                <a:spcPct val="80000"/>
              </a:lnSpc>
              <a:spcAft>
                <a:spcPts val="600"/>
              </a:spcAft>
              <a:buClr>
                <a:srgbClr val="FF9900"/>
              </a:buClr>
              <a:buFont typeface="Wingdings" pitchFamily="2" charset="2"/>
              <a:buChar char="Ø"/>
            </a:pPr>
            <a:r>
              <a:rPr lang="en-US" sz="2000" dirty="0" smtClean="0">
                <a:latin typeface="Calibri" pitchFamily="34" charset="0"/>
              </a:rPr>
              <a:t>Consolidation of legal framework by means of reform of domestic</a:t>
            </a:r>
            <a:r>
              <a:rPr lang="bs-Latn-BA" sz="2000" dirty="0" smtClean="0">
                <a:latin typeface="Calibri" pitchFamily="34" charset="0"/>
              </a:rPr>
              <a:t> </a:t>
            </a:r>
            <a:r>
              <a:rPr lang="en-US" sz="2000" dirty="0" smtClean="0">
                <a:latin typeface="Calibri" pitchFamily="34" charset="0"/>
              </a:rPr>
              <a:t>legislation and adherence to international human rights</a:t>
            </a:r>
            <a:r>
              <a:rPr lang="bs-Latn-BA" sz="2000" dirty="0" smtClean="0">
                <a:latin typeface="Calibri" pitchFamily="34" charset="0"/>
              </a:rPr>
              <a:t> </a:t>
            </a:r>
            <a:r>
              <a:rPr lang="en-US" sz="2000" dirty="0" smtClean="0">
                <a:latin typeface="Calibri" pitchFamily="34" charset="0"/>
              </a:rPr>
              <a:t>standards; </a:t>
            </a:r>
          </a:p>
          <a:p>
            <a:pPr lvl="1">
              <a:lnSpc>
                <a:spcPct val="80000"/>
              </a:lnSpc>
              <a:spcAft>
                <a:spcPts val="600"/>
              </a:spcAft>
              <a:buClr>
                <a:srgbClr val="FF9900"/>
              </a:buClr>
              <a:buFont typeface="Wingdings" pitchFamily="2" charset="2"/>
              <a:buChar char="Ø"/>
            </a:pPr>
            <a:r>
              <a:rPr lang="en-US" sz="2000" dirty="0" smtClean="0"/>
              <a:t>Increase the awareness on international human rights standards </a:t>
            </a:r>
          </a:p>
          <a:p>
            <a:pPr lvl="1">
              <a:lnSpc>
                <a:spcPct val="80000"/>
              </a:lnSpc>
              <a:spcAft>
                <a:spcPts val="600"/>
              </a:spcAft>
              <a:buClr>
                <a:srgbClr val="FF9900"/>
              </a:buClr>
              <a:buFont typeface="Wingdings" pitchFamily="2" charset="2"/>
              <a:buChar char="Ø"/>
            </a:pPr>
            <a:r>
              <a:rPr lang="en-US" sz="2000" dirty="0" smtClean="0"/>
              <a:t>Ensure application implementation of international human rights standards </a:t>
            </a:r>
            <a:endParaRPr lang="en-US" sz="2000" dirty="0" smtClean="0">
              <a:latin typeface="Calibri" pitchFamily="34" charset="0"/>
            </a:endParaRPr>
          </a:p>
          <a:p>
            <a:pPr lvl="1">
              <a:lnSpc>
                <a:spcPct val="80000"/>
              </a:lnSpc>
              <a:spcAft>
                <a:spcPts val="600"/>
              </a:spcAft>
              <a:buClr>
                <a:srgbClr val="FF9900"/>
              </a:buClr>
              <a:buFont typeface="Wingdings" pitchFamily="2" charset="2"/>
              <a:buChar char="Ø"/>
            </a:pPr>
            <a:r>
              <a:rPr lang="en-US" sz="2000" dirty="0" smtClean="0">
                <a:latin typeface="Calibri" pitchFamily="34" charset="0"/>
              </a:rPr>
              <a:t>Support to initiatives which main aim is to enhance and promote human rights, such as ombudsman institutions</a:t>
            </a:r>
            <a:r>
              <a:rPr lang="bs-Latn-BA" sz="2000" dirty="0" smtClean="0">
                <a:latin typeface="Calibri" pitchFamily="34" charset="0"/>
              </a:rPr>
              <a:t>,</a:t>
            </a:r>
            <a:r>
              <a:rPr lang="en-US" sz="2000" dirty="0" smtClean="0">
                <a:latin typeface="Calibri" pitchFamily="34" charset="0"/>
              </a:rPr>
              <a:t> independent judiciary,</a:t>
            </a:r>
            <a:r>
              <a:rPr lang="bs-Latn-BA" sz="2000" dirty="0" smtClean="0">
                <a:latin typeface="Calibri" pitchFamily="34" charset="0"/>
              </a:rPr>
              <a:t> </a:t>
            </a:r>
            <a:r>
              <a:rPr lang="en-US" sz="2000" dirty="0" smtClean="0">
                <a:latin typeface="Calibri" pitchFamily="34" charset="0"/>
              </a:rPr>
              <a:t>free media, democratic elections etc. </a:t>
            </a:r>
          </a:p>
          <a:p>
            <a:pPr lvl="1">
              <a:lnSpc>
                <a:spcPct val="80000"/>
              </a:lnSpc>
              <a:spcAft>
                <a:spcPts val="600"/>
              </a:spcAft>
              <a:buClr>
                <a:srgbClr val="FF9900"/>
              </a:buClr>
              <a:buFont typeface="Wingdings" pitchFamily="2" charset="2"/>
              <a:buChar char="Ø"/>
            </a:pPr>
            <a:r>
              <a:rPr lang="en-US" sz="2000" dirty="0" smtClean="0">
                <a:latin typeface="Calibri" pitchFamily="34" charset="0"/>
              </a:rPr>
              <a:t>Mainstream human rights into other program areas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Frame for acting of NHRI </a:t>
            </a:r>
            <a:endParaRPr lang="bs-Latn-BA" dirty="0"/>
          </a:p>
        </p:txBody>
      </p:sp>
      <p:sp>
        <p:nvSpPr>
          <p:cNvPr id="3" name="Content Placeholder 2"/>
          <p:cNvSpPr>
            <a:spLocks noGrp="1"/>
          </p:cNvSpPr>
          <p:nvPr>
            <p:ph idx="1"/>
          </p:nvPr>
        </p:nvSpPr>
        <p:spPr/>
        <p:txBody>
          <a:bodyPr>
            <a:normAutofit lnSpcReduction="10000"/>
          </a:bodyPr>
          <a:lstStyle/>
          <a:p>
            <a:pPr lvl="1"/>
            <a:r>
              <a:rPr lang="bs-Latn-BA" sz="1900" dirty="0" smtClean="0">
                <a:latin typeface="+mj-lt"/>
              </a:rPr>
              <a:t>Paris principles </a:t>
            </a:r>
            <a:r>
              <a:rPr lang="en-GB" sz="1900" dirty="0" smtClean="0">
                <a:latin typeface="+mj-lt"/>
              </a:rPr>
              <a:t>identify </a:t>
            </a:r>
            <a:r>
              <a:rPr lang="bs-Latn-BA" sz="1900" dirty="0" smtClean="0">
                <a:latin typeface="+mj-lt"/>
              </a:rPr>
              <a:t>NHRIs´ </a:t>
            </a:r>
            <a:r>
              <a:rPr lang="en-GB" sz="1900" dirty="0" smtClean="0">
                <a:latin typeface="+mj-lt"/>
              </a:rPr>
              <a:t>human rights objectives and provide for their independence, broad human rights mandate, adequate funding, and an inclusive and transparent selection and appointment process. </a:t>
            </a:r>
            <a:endParaRPr lang="bs-Latn-BA" sz="1900" dirty="0" smtClean="0">
              <a:latin typeface="+mj-lt"/>
            </a:endParaRPr>
          </a:p>
          <a:p>
            <a:pPr lvl="1"/>
            <a:r>
              <a:rPr lang="bs-Latn-BA" sz="1900" dirty="0" smtClean="0">
                <a:latin typeface="+mj-lt"/>
              </a:rPr>
              <a:t>NHRIs </a:t>
            </a:r>
            <a:r>
              <a:rPr lang="en-US" sz="1900" dirty="0" smtClean="0">
                <a:latin typeface="+mj-lt"/>
              </a:rPr>
              <a:t>responsibilities:</a:t>
            </a:r>
          </a:p>
          <a:p>
            <a:pPr lvl="1" algn="just">
              <a:spcAft>
                <a:spcPts val="600"/>
              </a:spcAft>
              <a:buClr>
                <a:srgbClr val="FF9900"/>
              </a:buClr>
              <a:buFont typeface="Wingdings" pitchFamily="2" charset="2"/>
              <a:buChar char="Ø"/>
            </a:pPr>
            <a:r>
              <a:rPr lang="en-US" sz="1900" dirty="0" smtClean="0">
                <a:latin typeface="+mj-lt"/>
              </a:rPr>
              <a:t>submit to the Government, Parliament and any other</a:t>
            </a:r>
            <a:r>
              <a:rPr lang="bs-Latn-BA" sz="1900" dirty="0" smtClean="0">
                <a:latin typeface="+mj-lt"/>
              </a:rPr>
              <a:t> </a:t>
            </a:r>
            <a:r>
              <a:rPr lang="en-US" sz="1900" dirty="0" smtClean="0">
                <a:latin typeface="+mj-lt"/>
              </a:rPr>
              <a:t>competent body</a:t>
            </a:r>
            <a:r>
              <a:rPr lang="bs-Latn-BA" sz="1900" dirty="0" smtClean="0">
                <a:latin typeface="+mj-lt"/>
              </a:rPr>
              <a:t> </a:t>
            </a:r>
            <a:r>
              <a:rPr lang="en-US" sz="1900" dirty="0" smtClean="0">
                <a:latin typeface="+mj-lt"/>
              </a:rPr>
              <a:t>opinions,</a:t>
            </a:r>
            <a:r>
              <a:rPr lang="bs-Latn-BA" sz="1900" dirty="0" smtClean="0">
                <a:latin typeface="+mj-lt"/>
              </a:rPr>
              <a:t> </a:t>
            </a:r>
            <a:r>
              <a:rPr lang="en-US" sz="1900" dirty="0" smtClean="0">
                <a:latin typeface="+mj-lt"/>
              </a:rPr>
              <a:t>recommendations, proposals and reports on any matters</a:t>
            </a:r>
            <a:r>
              <a:rPr lang="bs-Latn-BA" sz="1900" dirty="0" smtClean="0">
                <a:latin typeface="+mj-lt"/>
              </a:rPr>
              <a:t> </a:t>
            </a:r>
            <a:r>
              <a:rPr lang="en-US" sz="1900" dirty="0" smtClean="0">
                <a:latin typeface="+mj-lt"/>
              </a:rPr>
              <a:t>concerning the promotion and protection of human rights; </a:t>
            </a:r>
            <a:endParaRPr lang="bs-Latn-BA" sz="1900" dirty="0" smtClean="0">
              <a:latin typeface="+mj-lt"/>
            </a:endParaRPr>
          </a:p>
          <a:p>
            <a:pPr lvl="1" algn="just">
              <a:spcAft>
                <a:spcPts val="600"/>
              </a:spcAft>
              <a:buClr>
                <a:srgbClr val="FF9900"/>
              </a:buClr>
              <a:buFont typeface="Wingdings" pitchFamily="2" charset="2"/>
              <a:buChar char="Ø"/>
            </a:pPr>
            <a:r>
              <a:rPr lang="en-US" sz="1900" dirty="0" smtClean="0">
                <a:latin typeface="+mj-lt"/>
              </a:rPr>
              <a:t>promote and ensure the harmonization of national legislation</a:t>
            </a:r>
            <a:r>
              <a:rPr lang="bs-Latn-BA" sz="1900" dirty="0" smtClean="0">
                <a:latin typeface="+mj-lt"/>
              </a:rPr>
              <a:t> </a:t>
            </a:r>
            <a:r>
              <a:rPr lang="en-US" sz="1900" dirty="0" smtClean="0">
                <a:latin typeface="+mj-lt"/>
              </a:rPr>
              <a:t>regulations and practices with the international human rights</a:t>
            </a:r>
            <a:r>
              <a:rPr lang="bs-Latn-BA" sz="1900" dirty="0" smtClean="0">
                <a:latin typeface="+mj-lt"/>
              </a:rPr>
              <a:t> </a:t>
            </a:r>
            <a:r>
              <a:rPr lang="en-US" sz="1900" dirty="0" smtClean="0">
                <a:latin typeface="+mj-lt"/>
              </a:rPr>
              <a:t>instruments to which the State is a party, and their effective</a:t>
            </a:r>
            <a:r>
              <a:rPr lang="bs-Latn-BA" sz="1900" dirty="0" smtClean="0">
                <a:latin typeface="+mj-lt"/>
              </a:rPr>
              <a:t> implementation;</a:t>
            </a:r>
          </a:p>
          <a:p>
            <a:pPr lvl="1" algn="just">
              <a:spcAft>
                <a:spcPts val="600"/>
              </a:spcAft>
              <a:buClr>
                <a:srgbClr val="FF9900"/>
              </a:buClr>
              <a:buFont typeface="Wingdings" pitchFamily="2" charset="2"/>
              <a:buChar char="Ø"/>
            </a:pPr>
            <a:r>
              <a:rPr lang="en-US" sz="1900" dirty="0" smtClean="0">
                <a:latin typeface="+mj-lt"/>
              </a:rPr>
              <a:t>encourage ratification of the </a:t>
            </a:r>
            <a:r>
              <a:rPr lang="bs-Latn-BA" sz="1900" dirty="0" smtClean="0">
                <a:latin typeface="+mj-lt"/>
              </a:rPr>
              <a:t>international </a:t>
            </a:r>
            <a:r>
              <a:rPr lang="en-US" sz="1900" dirty="0" smtClean="0">
                <a:latin typeface="+mj-lt"/>
              </a:rPr>
              <a:t>instruments</a:t>
            </a:r>
            <a:r>
              <a:rPr lang="bs-Latn-BA" sz="1900" dirty="0" smtClean="0">
                <a:latin typeface="+mj-lt"/>
              </a:rPr>
              <a:t> </a:t>
            </a:r>
            <a:r>
              <a:rPr lang="en-US" sz="1900" dirty="0" smtClean="0">
                <a:latin typeface="+mj-lt"/>
              </a:rPr>
              <a:t>or accession to those instruments, and to ensure their</a:t>
            </a:r>
            <a:r>
              <a:rPr lang="bs-Latn-BA" sz="1900" dirty="0" smtClean="0">
                <a:latin typeface="+mj-lt"/>
              </a:rPr>
              <a:t> implementation;</a:t>
            </a:r>
          </a:p>
          <a:p>
            <a:endParaRPr lang="bs-Latn-B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Frame for acting of NHRI </a:t>
            </a:r>
            <a:endParaRPr lang="bs-Latn-BA" dirty="0"/>
          </a:p>
        </p:txBody>
      </p:sp>
      <p:sp>
        <p:nvSpPr>
          <p:cNvPr id="3" name="Content Placeholder 2"/>
          <p:cNvSpPr>
            <a:spLocks noGrp="1"/>
          </p:cNvSpPr>
          <p:nvPr>
            <p:ph idx="1"/>
          </p:nvPr>
        </p:nvSpPr>
        <p:spPr/>
        <p:txBody>
          <a:bodyPr>
            <a:normAutofit fontScale="85000" lnSpcReduction="20000"/>
          </a:bodyPr>
          <a:lstStyle/>
          <a:p>
            <a:pPr lvl="1" algn="just">
              <a:spcAft>
                <a:spcPts val="600"/>
              </a:spcAft>
              <a:buClr>
                <a:srgbClr val="FF9900"/>
              </a:buClr>
              <a:buFont typeface="Wingdings" pitchFamily="2" charset="2"/>
              <a:buChar char="Ø"/>
              <a:defRPr/>
            </a:pPr>
            <a:r>
              <a:rPr lang="en-US" b="1" dirty="0">
                <a:latin typeface="Calibri" pitchFamily="34" charset="0"/>
              </a:rPr>
              <a:t>contribute to the reports </a:t>
            </a:r>
            <a:r>
              <a:rPr lang="en-US" dirty="0">
                <a:latin typeface="Calibri" pitchFamily="34" charset="0"/>
              </a:rPr>
              <a:t>which States are required to submit</a:t>
            </a:r>
            <a:r>
              <a:rPr lang="bs-Latn-BA" dirty="0">
                <a:latin typeface="Calibri" pitchFamily="34" charset="0"/>
              </a:rPr>
              <a:t> </a:t>
            </a:r>
            <a:r>
              <a:rPr lang="en-US" dirty="0">
                <a:latin typeface="Calibri" pitchFamily="34" charset="0"/>
              </a:rPr>
              <a:t>to U</a:t>
            </a:r>
            <a:r>
              <a:rPr lang="bs-Latn-BA" dirty="0">
                <a:latin typeface="Calibri" pitchFamily="34" charset="0"/>
              </a:rPr>
              <a:t>N </a:t>
            </a:r>
            <a:r>
              <a:rPr lang="en-US" dirty="0">
                <a:latin typeface="Calibri" pitchFamily="34" charset="0"/>
              </a:rPr>
              <a:t>bodies and committees, and to regional</a:t>
            </a:r>
            <a:r>
              <a:rPr lang="bs-Latn-BA" dirty="0">
                <a:latin typeface="Calibri" pitchFamily="34" charset="0"/>
              </a:rPr>
              <a:t> </a:t>
            </a:r>
            <a:r>
              <a:rPr lang="en-US" dirty="0">
                <a:latin typeface="Calibri" pitchFamily="34" charset="0"/>
              </a:rPr>
              <a:t>institutions, pursuant to their treaty obligations and, </a:t>
            </a:r>
            <a:r>
              <a:rPr lang="en-US" b="1" dirty="0">
                <a:latin typeface="Calibri" pitchFamily="34" charset="0"/>
              </a:rPr>
              <a:t>where</a:t>
            </a:r>
            <a:r>
              <a:rPr lang="bs-Latn-BA" b="1" dirty="0">
                <a:latin typeface="Calibri" pitchFamily="34" charset="0"/>
              </a:rPr>
              <a:t> </a:t>
            </a:r>
            <a:r>
              <a:rPr lang="en-US" b="1" dirty="0">
                <a:latin typeface="Calibri" pitchFamily="34" charset="0"/>
              </a:rPr>
              <a:t>necessary, to express an opinion </a:t>
            </a:r>
            <a:r>
              <a:rPr lang="en-US" dirty="0">
                <a:latin typeface="Calibri" pitchFamily="34" charset="0"/>
              </a:rPr>
              <a:t>on the subject, with due respect</a:t>
            </a:r>
            <a:r>
              <a:rPr lang="bs-Latn-BA" dirty="0">
                <a:latin typeface="Calibri" pitchFamily="34" charset="0"/>
              </a:rPr>
              <a:t> for their independence;</a:t>
            </a:r>
          </a:p>
          <a:p>
            <a:pPr lvl="1" algn="just">
              <a:spcAft>
                <a:spcPts val="600"/>
              </a:spcAft>
              <a:buClr>
                <a:srgbClr val="FF9900"/>
              </a:buClr>
              <a:buFont typeface="Wingdings" pitchFamily="2" charset="2"/>
              <a:buChar char="Ø"/>
              <a:defRPr/>
            </a:pPr>
            <a:r>
              <a:rPr lang="en-US" b="1" dirty="0">
                <a:latin typeface="Calibri" pitchFamily="34" charset="0"/>
              </a:rPr>
              <a:t>cooperate</a:t>
            </a:r>
            <a:r>
              <a:rPr lang="en-US" dirty="0">
                <a:latin typeface="Calibri" pitchFamily="34" charset="0"/>
              </a:rPr>
              <a:t> with the U</a:t>
            </a:r>
            <a:r>
              <a:rPr lang="bs-Latn-BA" dirty="0">
                <a:latin typeface="Calibri" pitchFamily="34" charset="0"/>
              </a:rPr>
              <a:t>N</a:t>
            </a:r>
            <a:r>
              <a:rPr lang="en-US" dirty="0">
                <a:latin typeface="Calibri" pitchFamily="34" charset="0"/>
              </a:rPr>
              <a:t> and any other</a:t>
            </a:r>
            <a:r>
              <a:rPr lang="bs-Latn-BA" dirty="0">
                <a:latin typeface="Calibri" pitchFamily="34" charset="0"/>
              </a:rPr>
              <a:t> </a:t>
            </a:r>
            <a:r>
              <a:rPr lang="en-US" dirty="0">
                <a:latin typeface="Calibri" pitchFamily="34" charset="0"/>
              </a:rPr>
              <a:t>organization in the U</a:t>
            </a:r>
            <a:r>
              <a:rPr lang="bs-Latn-BA" dirty="0">
                <a:latin typeface="Calibri" pitchFamily="34" charset="0"/>
              </a:rPr>
              <a:t>N</a:t>
            </a:r>
            <a:r>
              <a:rPr lang="en-US" dirty="0">
                <a:latin typeface="Calibri" pitchFamily="34" charset="0"/>
              </a:rPr>
              <a:t> system, the regional</a:t>
            </a:r>
            <a:r>
              <a:rPr lang="bs-Latn-BA" dirty="0">
                <a:latin typeface="Calibri" pitchFamily="34" charset="0"/>
              </a:rPr>
              <a:t> </a:t>
            </a:r>
            <a:r>
              <a:rPr lang="en-US" dirty="0">
                <a:latin typeface="Calibri" pitchFamily="34" charset="0"/>
              </a:rPr>
              <a:t>institutions and the national institutions of other countries that</a:t>
            </a:r>
            <a:r>
              <a:rPr lang="bs-Latn-BA" dirty="0">
                <a:latin typeface="Calibri" pitchFamily="34" charset="0"/>
              </a:rPr>
              <a:t> </a:t>
            </a:r>
            <a:r>
              <a:rPr lang="en-US" dirty="0">
                <a:latin typeface="Calibri" pitchFamily="34" charset="0"/>
              </a:rPr>
              <a:t>are competent in the areas of the promotion and protection of</a:t>
            </a:r>
            <a:r>
              <a:rPr lang="bs-Latn-BA" dirty="0">
                <a:latin typeface="Calibri" pitchFamily="34" charset="0"/>
              </a:rPr>
              <a:t> human rights;</a:t>
            </a:r>
          </a:p>
          <a:p>
            <a:pPr lvl="1" algn="just">
              <a:spcAft>
                <a:spcPts val="600"/>
              </a:spcAft>
              <a:buClr>
                <a:srgbClr val="FF9900"/>
              </a:buClr>
              <a:buFont typeface="Wingdings" pitchFamily="2" charset="2"/>
              <a:buChar char="Ø"/>
              <a:defRPr/>
            </a:pPr>
            <a:r>
              <a:rPr lang="en-US" b="1" dirty="0">
                <a:latin typeface="Calibri" pitchFamily="34" charset="0"/>
              </a:rPr>
              <a:t>assist in the formulation of </a:t>
            </a:r>
            <a:r>
              <a:rPr lang="en-US" b="1" dirty="0" err="1">
                <a:latin typeface="Calibri" pitchFamily="34" charset="0"/>
              </a:rPr>
              <a:t>programmes</a:t>
            </a:r>
            <a:r>
              <a:rPr lang="en-US" b="1" dirty="0">
                <a:latin typeface="Calibri" pitchFamily="34" charset="0"/>
              </a:rPr>
              <a:t> for the teaching </a:t>
            </a:r>
            <a:r>
              <a:rPr lang="en-US" dirty="0">
                <a:latin typeface="Calibri" pitchFamily="34" charset="0"/>
              </a:rPr>
              <a:t>of,</a:t>
            </a:r>
            <a:r>
              <a:rPr lang="bs-Latn-BA" dirty="0">
                <a:latin typeface="Calibri" pitchFamily="34" charset="0"/>
              </a:rPr>
              <a:t> </a:t>
            </a:r>
            <a:r>
              <a:rPr lang="en-US" dirty="0">
                <a:latin typeface="Calibri" pitchFamily="34" charset="0"/>
              </a:rPr>
              <a:t>and research into, human rights and to take part in their</a:t>
            </a:r>
            <a:r>
              <a:rPr lang="bs-Latn-BA" dirty="0">
                <a:latin typeface="Calibri" pitchFamily="34" charset="0"/>
              </a:rPr>
              <a:t> </a:t>
            </a:r>
            <a:r>
              <a:rPr lang="en-US" dirty="0">
                <a:latin typeface="Calibri" pitchFamily="34" charset="0"/>
              </a:rPr>
              <a:t>execution in schools, universities and professional circles</a:t>
            </a:r>
            <a:r>
              <a:rPr lang="bs-Latn-BA" dirty="0">
                <a:latin typeface="Calibri" pitchFamily="34" charset="0"/>
              </a:rPr>
              <a:t>;</a:t>
            </a:r>
          </a:p>
          <a:p>
            <a:pPr lvl="1" algn="just">
              <a:spcAft>
                <a:spcPts val="600"/>
              </a:spcAft>
              <a:buClr>
                <a:srgbClr val="FF9900"/>
              </a:buClr>
              <a:buFont typeface="Wingdings" pitchFamily="2" charset="2"/>
              <a:buChar char="Ø"/>
              <a:defRPr/>
            </a:pPr>
            <a:r>
              <a:rPr lang="en-US" b="1" dirty="0">
                <a:latin typeface="Calibri" pitchFamily="34" charset="0"/>
              </a:rPr>
              <a:t>publicize human rights and efforts to combat all forms of</a:t>
            </a:r>
            <a:r>
              <a:rPr lang="bs-Latn-BA" b="1" dirty="0">
                <a:latin typeface="Calibri" pitchFamily="34" charset="0"/>
              </a:rPr>
              <a:t> </a:t>
            </a:r>
            <a:r>
              <a:rPr lang="en-US" b="1" dirty="0">
                <a:latin typeface="Calibri" pitchFamily="34" charset="0"/>
              </a:rPr>
              <a:t>discrimination</a:t>
            </a:r>
            <a:r>
              <a:rPr lang="en-US" dirty="0">
                <a:latin typeface="Calibri" pitchFamily="34" charset="0"/>
              </a:rPr>
              <a:t>, in particular racial discrimination, by increasing</a:t>
            </a:r>
            <a:r>
              <a:rPr lang="bs-Latn-BA" dirty="0">
                <a:latin typeface="Calibri" pitchFamily="34" charset="0"/>
              </a:rPr>
              <a:t> </a:t>
            </a:r>
            <a:r>
              <a:rPr lang="en-US" dirty="0">
                <a:latin typeface="Calibri" pitchFamily="34" charset="0"/>
              </a:rPr>
              <a:t>public awareness, especially through information and education</a:t>
            </a:r>
            <a:r>
              <a:rPr lang="bs-Latn-BA" dirty="0">
                <a:latin typeface="Calibri" pitchFamily="34" charset="0"/>
              </a:rPr>
              <a:t> </a:t>
            </a:r>
            <a:r>
              <a:rPr lang="en-US" dirty="0">
                <a:latin typeface="Calibri" pitchFamily="34" charset="0"/>
              </a:rPr>
              <a:t>and by making use of all press organs</a:t>
            </a:r>
            <a:endParaRPr lang="bs-Latn-BA" dirty="0">
              <a:latin typeface="Calibri" pitchFamily="34" charset="0"/>
            </a:endParaRPr>
          </a:p>
          <a:p>
            <a:endParaRPr lang="bs-Latn-BA"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p:txBody>
          <a:bodyPr/>
          <a:lstStyle/>
          <a:p>
            <a:r>
              <a:rPr lang="bs-Latn-BA" smtClean="0"/>
              <a:t>Ombudsmen Institution</a:t>
            </a:r>
          </a:p>
        </p:txBody>
      </p:sp>
      <p:pic>
        <p:nvPicPr>
          <p:cNvPr id="5123" name="Diagram 2"/>
          <p:cNvPicPr>
            <a:picLocks noChangeArrowheads="1"/>
          </p:cNvPicPr>
          <p:nvPr/>
        </p:nvPicPr>
        <p:blipFill>
          <a:blip r:embed="rId2" cstate="print"/>
          <a:srcRect l="-8353" t="-10651" r="-1929" b="-13017"/>
          <a:stretch>
            <a:fillRect/>
          </a:stretch>
        </p:blipFill>
        <p:spPr bwMode="auto">
          <a:xfrm>
            <a:off x="1187450" y="1557338"/>
            <a:ext cx="6303963" cy="40513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bs-Latn-BA" smtClean="0"/>
              <a:t>Ombudsmen Institution (OI)</a:t>
            </a:r>
          </a:p>
        </p:txBody>
      </p:sp>
      <p:sp>
        <p:nvSpPr>
          <p:cNvPr id="4099" name="Content Placeholder 2"/>
          <p:cNvSpPr>
            <a:spLocks noGrp="1"/>
          </p:cNvSpPr>
          <p:nvPr>
            <p:ph idx="1"/>
          </p:nvPr>
        </p:nvSpPr>
        <p:spPr/>
        <p:txBody>
          <a:bodyPr>
            <a:normAutofit lnSpcReduction="10000"/>
          </a:bodyPr>
          <a:lstStyle/>
          <a:p>
            <a:r>
              <a:rPr lang="bs-Latn-BA" sz="2400" dirty="0" smtClean="0">
                <a:latin typeface="Times New Roman" pitchFamily="18" charset="0"/>
                <a:cs typeface="Times New Roman" pitchFamily="18" charset="0"/>
              </a:rPr>
              <a:t>E</a:t>
            </a:r>
            <a:r>
              <a:rPr lang="en-US" sz="2400" dirty="0" err="1" smtClean="0">
                <a:latin typeface="Times New Roman" pitchFamily="18" charset="0"/>
                <a:cs typeface="Times New Roman" pitchFamily="18" charset="0"/>
              </a:rPr>
              <a:t>stablished</a:t>
            </a:r>
            <a:r>
              <a:rPr lang="en-US"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in according to the Annex</a:t>
            </a:r>
            <a:r>
              <a:rPr lang="bs-Latn-BA" sz="24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IV and VI of DPA with aim to protect human rights and promote good governance and the rule of law.</a:t>
            </a:r>
          </a:p>
          <a:p>
            <a:r>
              <a:rPr lang="en-US" sz="2400" dirty="0" smtClean="0">
                <a:latin typeface="Times New Roman" pitchFamily="18" charset="0"/>
                <a:cs typeface="Times New Roman" pitchFamily="18" charset="0"/>
              </a:rPr>
              <a:t>BiH Ombudsman is functioning on the basis of BiH Constitution and the Law on the Ombudsman which guaranties its </a:t>
            </a:r>
            <a:r>
              <a:rPr lang="en-US" sz="2400" b="1" i="1" dirty="0" smtClean="0">
                <a:latin typeface="Times New Roman" pitchFamily="18" charset="0"/>
                <a:cs typeface="Times New Roman" pitchFamily="18" charset="0"/>
              </a:rPr>
              <a:t>independence</a:t>
            </a:r>
            <a:r>
              <a:rPr lang="en-US" sz="2400" dirty="0" smtClean="0">
                <a:latin typeface="Times New Roman" pitchFamily="18" charset="0"/>
                <a:cs typeface="Times New Roman" pitchFamily="18" charset="0"/>
              </a:rPr>
              <a:t> and provides infrastructural framework for the </a:t>
            </a:r>
            <a:r>
              <a:rPr lang="en-US" sz="2400" b="1" i="1" dirty="0" smtClean="0">
                <a:latin typeface="Times New Roman" pitchFamily="18" charset="0"/>
                <a:cs typeface="Times New Roman" pitchFamily="18" charset="0"/>
              </a:rPr>
              <a:t>protection and promotion of human rights </a:t>
            </a:r>
            <a:r>
              <a:rPr lang="en-US" sz="2400" dirty="0" smtClean="0">
                <a:latin typeface="Times New Roman" pitchFamily="18" charset="0"/>
                <a:cs typeface="Times New Roman" pitchFamily="18" charset="0"/>
              </a:rPr>
              <a:t>and fundamental citizens’ freedoms. </a:t>
            </a:r>
          </a:p>
          <a:p>
            <a:r>
              <a:rPr lang="en-US" sz="2400" dirty="0" smtClean="0">
                <a:latin typeface="Times New Roman" pitchFamily="18" charset="0"/>
                <a:cs typeface="Times New Roman" pitchFamily="18" charset="0"/>
              </a:rPr>
              <a:t>Additional mandates:</a:t>
            </a:r>
          </a:p>
          <a:p>
            <a:pPr lvl="1"/>
            <a:r>
              <a:rPr lang="en-US" sz="2000" dirty="0" smtClean="0">
                <a:latin typeface="Times New Roman" pitchFamily="18" charset="0"/>
                <a:cs typeface="Times New Roman" pitchFamily="18" charset="0"/>
              </a:rPr>
              <a:t>Law on prohibition of discrimination;</a:t>
            </a:r>
            <a:r>
              <a:rPr lang="en-US" sz="2000" dirty="0" smtClean="0">
                <a:solidFill>
                  <a:srgbClr val="FF0000"/>
                </a:solidFill>
                <a:latin typeface="Times New Roman" pitchFamily="18" charset="0"/>
                <a:cs typeface="Times New Roman" pitchFamily="18" charset="0"/>
              </a:rPr>
              <a:t>4</a:t>
            </a:r>
          </a:p>
          <a:p>
            <a:pPr lvl="1"/>
            <a:r>
              <a:rPr lang="en-US" sz="2000" dirty="0" smtClean="0">
                <a:latin typeface="Times New Roman" pitchFamily="18" charset="0"/>
                <a:cs typeface="Times New Roman" pitchFamily="18" charset="0"/>
              </a:rPr>
              <a:t>Law on free access to information; </a:t>
            </a:r>
          </a:p>
          <a:p>
            <a:pPr lvl="1"/>
            <a:r>
              <a:rPr lang="en-US" sz="2000" dirty="0" smtClean="0">
                <a:latin typeface="Times New Roman" pitchFamily="18" charset="0"/>
                <a:cs typeface="Times New Roman" pitchFamily="18" charset="0"/>
              </a:rPr>
              <a:t>Law on governmental and ministerial appointments</a:t>
            </a:r>
          </a:p>
          <a:p>
            <a:pPr>
              <a:buFont typeface="Arial" charset="0"/>
              <a:buNone/>
            </a:pPr>
            <a:endParaRPr lang="bs-Latn-BA" sz="2400"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Mandate of NHRI</a:t>
            </a:r>
            <a:endParaRPr lang="bs-Latn-BA" dirty="0"/>
          </a:p>
        </p:txBody>
      </p:sp>
      <p:sp>
        <p:nvSpPr>
          <p:cNvPr id="3" name="Content Placeholder 2"/>
          <p:cNvSpPr>
            <a:spLocks noGrp="1"/>
          </p:cNvSpPr>
          <p:nvPr>
            <p:ph idx="1"/>
          </p:nvPr>
        </p:nvSpPr>
        <p:spPr/>
        <p:txBody>
          <a:bodyPr>
            <a:normAutofit/>
          </a:bodyPr>
          <a:lstStyle/>
          <a:p>
            <a:pPr lvl="1">
              <a:buNone/>
            </a:pPr>
            <a:r>
              <a:rPr lang="bs-Latn-BA" u="sng" dirty="0" smtClean="0"/>
              <a:t>Law on ombudsmen BiH</a:t>
            </a:r>
          </a:p>
          <a:p>
            <a:pPr lvl="1">
              <a:buFont typeface="Wingdings" pitchFamily="2" charset="2"/>
              <a:buChar char="Ø"/>
            </a:pPr>
            <a:r>
              <a:rPr lang="en-US" dirty="0" smtClean="0"/>
              <a:t>promote </a:t>
            </a:r>
            <a:r>
              <a:rPr lang="en-US" dirty="0"/>
              <a:t>good governance and the </a:t>
            </a:r>
            <a:r>
              <a:rPr lang="en-US" dirty="0" smtClean="0"/>
              <a:t>rule of law</a:t>
            </a:r>
          </a:p>
          <a:p>
            <a:pPr lvl="1">
              <a:buFont typeface="Wingdings" pitchFamily="2" charset="2"/>
              <a:buChar char="Ø"/>
            </a:pPr>
            <a:r>
              <a:rPr lang="en-US" dirty="0" smtClean="0"/>
              <a:t>protect </a:t>
            </a:r>
            <a:r>
              <a:rPr lang="en-US" dirty="0"/>
              <a:t>the rights and liberties of </a:t>
            </a:r>
            <a:r>
              <a:rPr lang="en-US" dirty="0" smtClean="0"/>
              <a:t>natural </a:t>
            </a:r>
            <a:r>
              <a:rPr lang="en-US" dirty="0"/>
              <a:t>and legal </a:t>
            </a:r>
            <a:r>
              <a:rPr lang="en-US" dirty="0" smtClean="0"/>
              <a:t>persons</a:t>
            </a:r>
          </a:p>
          <a:p>
            <a:pPr lvl="1">
              <a:buFont typeface="Wingdings" pitchFamily="2" charset="2"/>
              <a:buChar char="Ø"/>
            </a:pPr>
            <a:r>
              <a:rPr lang="en-US" dirty="0" smtClean="0"/>
              <a:t>monitor activities of </a:t>
            </a:r>
            <a:r>
              <a:rPr lang="en-US" dirty="0"/>
              <a:t>the institutions </a:t>
            </a:r>
            <a:r>
              <a:rPr lang="en-US" dirty="0" smtClean="0"/>
              <a:t>of BiH, entities</a:t>
            </a:r>
            <a:r>
              <a:rPr lang="en-US" dirty="0"/>
              <a:t>, </a:t>
            </a:r>
            <a:r>
              <a:rPr lang="en-US" dirty="0" smtClean="0"/>
              <a:t>and Brcko District</a:t>
            </a:r>
          </a:p>
          <a:p>
            <a:pPr lvl="1">
              <a:buFont typeface="Wingdings" pitchFamily="2" charset="2"/>
              <a:buChar char="Ø"/>
            </a:pPr>
            <a:r>
              <a:rPr lang="en-US" dirty="0" smtClean="0"/>
              <a:t>consider </a:t>
            </a:r>
            <a:r>
              <a:rPr lang="en-US" dirty="0"/>
              <a:t>cases </a:t>
            </a:r>
            <a:r>
              <a:rPr lang="en-US" dirty="0" smtClean="0"/>
              <a:t>of violations </a:t>
            </a:r>
            <a:r>
              <a:rPr lang="en-US" dirty="0"/>
              <a:t>of human </a:t>
            </a:r>
            <a:r>
              <a:rPr lang="en-US" dirty="0" smtClean="0"/>
              <a:t>rights </a:t>
            </a:r>
            <a:r>
              <a:rPr lang="en-US" dirty="0"/>
              <a:t>and liberties committed </a:t>
            </a:r>
            <a:r>
              <a:rPr lang="en-US" dirty="0" smtClean="0"/>
              <a:t>by any </a:t>
            </a:r>
            <a:r>
              <a:rPr lang="en-US" dirty="0"/>
              <a:t>government </a:t>
            </a:r>
            <a:r>
              <a:rPr lang="en-US" dirty="0" smtClean="0"/>
              <a:t>body </a:t>
            </a:r>
          </a:p>
          <a:p>
            <a:pPr lvl="1">
              <a:buFont typeface="Wingdings" pitchFamily="2" charset="2"/>
              <a:buChar char="Ø"/>
            </a:pPr>
            <a:r>
              <a:rPr lang="en-US" dirty="0" smtClean="0"/>
              <a:t>complains or ex-officio</a:t>
            </a:r>
          </a:p>
          <a:p>
            <a:pPr lvl="1">
              <a:buFont typeface="Wingdings" pitchFamily="2" charset="2"/>
              <a:buChar char="Ø"/>
            </a:pPr>
            <a:r>
              <a:rPr lang="en-US" dirty="0" smtClean="0"/>
              <a:t>power </a:t>
            </a:r>
            <a:r>
              <a:rPr lang="en-US" dirty="0"/>
              <a:t>to investigate </a:t>
            </a:r>
            <a:r>
              <a:rPr lang="en-US" dirty="0" smtClean="0"/>
              <a:t>all complaints </a:t>
            </a:r>
            <a:r>
              <a:rPr lang="en-US" dirty="0"/>
              <a:t>made about </a:t>
            </a:r>
            <a:r>
              <a:rPr lang="en-US" dirty="0" smtClean="0"/>
              <a:t>poor </a:t>
            </a:r>
            <a:r>
              <a:rPr lang="en-US" dirty="0"/>
              <a:t>functioning of the </a:t>
            </a:r>
            <a:r>
              <a:rPr lang="en-US" dirty="0" smtClean="0"/>
              <a:t>judicial </a:t>
            </a:r>
            <a:r>
              <a:rPr lang="en-US" dirty="0"/>
              <a:t>system or </a:t>
            </a:r>
            <a:r>
              <a:rPr lang="en-US" dirty="0" smtClean="0"/>
              <a:t>administration </a:t>
            </a:r>
            <a:endParaRPr lang="en-US" dirty="0"/>
          </a:p>
          <a:p>
            <a:pPr lvl="1">
              <a:buNone/>
            </a:pPr>
            <a:endParaRPr lang="en-US" dirty="0"/>
          </a:p>
          <a:p>
            <a:pPr>
              <a:buNone/>
            </a:pPr>
            <a:endParaRPr lang="bs-Latn-B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Mandate of NHRI</a:t>
            </a:r>
            <a:endParaRPr lang="en-US" dirty="0"/>
          </a:p>
        </p:txBody>
      </p:sp>
      <p:sp>
        <p:nvSpPr>
          <p:cNvPr id="3" name="Content Placeholder 2"/>
          <p:cNvSpPr>
            <a:spLocks noGrp="1"/>
          </p:cNvSpPr>
          <p:nvPr>
            <p:ph idx="1"/>
          </p:nvPr>
        </p:nvSpPr>
        <p:spPr/>
        <p:txBody>
          <a:bodyPr>
            <a:normAutofit fontScale="62500" lnSpcReduction="20000"/>
          </a:bodyPr>
          <a:lstStyle/>
          <a:p>
            <a:r>
              <a:rPr lang="en-US" sz="2600" b="1" dirty="0" smtClean="0"/>
              <a:t>Anti-</a:t>
            </a:r>
            <a:r>
              <a:rPr lang="en-US" sz="2600" b="1" dirty="0" err="1" smtClean="0"/>
              <a:t>Discrimiantion</a:t>
            </a:r>
            <a:r>
              <a:rPr lang="en-US" sz="2600" b="1" dirty="0" smtClean="0"/>
              <a:t> Law - </a:t>
            </a:r>
            <a:r>
              <a:rPr lang="en-US" sz="2600" dirty="0" smtClean="0"/>
              <a:t>Central Institution for Protection of Discrimination</a:t>
            </a:r>
          </a:p>
          <a:p>
            <a:pPr lvl="1"/>
            <a:r>
              <a:rPr lang="en-US" sz="2600" dirty="0" smtClean="0"/>
              <a:t>Receive individual and group complaints related to discrimination;</a:t>
            </a:r>
          </a:p>
          <a:p>
            <a:pPr lvl="1"/>
            <a:r>
              <a:rPr lang="en-US" sz="2600" dirty="0" smtClean="0"/>
              <a:t>Provide needed information to natural and legal persons who filed a complaint for discrimination about their rights and obligations, </a:t>
            </a:r>
            <a:endParaRPr lang="bs-Latn-BA" sz="2600" dirty="0" smtClean="0"/>
          </a:p>
          <a:p>
            <a:pPr lvl="1"/>
            <a:r>
              <a:rPr lang="en-US" sz="2600" dirty="0" smtClean="0"/>
              <a:t>Propose </a:t>
            </a:r>
            <a:r>
              <a:rPr lang="en-US" sz="2600" dirty="0" smtClean="0"/>
              <a:t>initiation of process of </a:t>
            </a:r>
            <a:r>
              <a:rPr lang="en-US" sz="2600" dirty="0" smtClean="0"/>
              <a:t>mediation</a:t>
            </a:r>
            <a:endParaRPr lang="en-US" sz="2600" dirty="0" smtClean="0"/>
          </a:p>
          <a:p>
            <a:pPr lvl="1"/>
            <a:r>
              <a:rPr lang="en-US" sz="2600" dirty="0" smtClean="0"/>
              <a:t>Collect and analyze statistical data on discrimination cases; </a:t>
            </a:r>
          </a:p>
          <a:p>
            <a:pPr lvl="1"/>
            <a:r>
              <a:rPr lang="en-US" sz="2600" dirty="0" smtClean="0"/>
              <a:t>Deliver annual and if necessary extraordinary reports on discrimination to the Parliamentary Assembly of </a:t>
            </a:r>
            <a:r>
              <a:rPr lang="en-US" sz="2600" dirty="0" err="1" smtClean="0"/>
              <a:t>BiH</a:t>
            </a:r>
            <a:r>
              <a:rPr lang="en-US" sz="2600" dirty="0" smtClean="0"/>
              <a:t>, </a:t>
            </a:r>
            <a:r>
              <a:rPr lang="en-US" sz="2600" dirty="0" err="1" smtClean="0"/>
              <a:t>FBiH</a:t>
            </a:r>
            <a:r>
              <a:rPr lang="en-US" sz="2600" dirty="0" smtClean="0"/>
              <a:t> Parliament, RS National Assembly and </a:t>
            </a:r>
            <a:r>
              <a:rPr lang="en-US" sz="2600" dirty="0" err="1" smtClean="0"/>
              <a:t>Brcko</a:t>
            </a:r>
            <a:r>
              <a:rPr lang="en-US" sz="2600" dirty="0" smtClean="0"/>
              <a:t> District Assembly; </a:t>
            </a:r>
          </a:p>
          <a:p>
            <a:pPr lvl="1"/>
            <a:r>
              <a:rPr lang="en-US" sz="2600" dirty="0" smtClean="0"/>
              <a:t> Inform the public on discrimination manifestations; </a:t>
            </a:r>
          </a:p>
          <a:p>
            <a:pPr lvl="1"/>
            <a:r>
              <a:rPr lang="en-US" sz="2600" dirty="0" smtClean="0"/>
              <a:t>Conduct surveys in the field of discrimination on its own initiative; </a:t>
            </a:r>
          </a:p>
          <a:p>
            <a:pPr lvl="1"/>
            <a:r>
              <a:rPr lang="en-US" sz="2600" dirty="0" smtClean="0"/>
              <a:t>Give opinions and recommendations </a:t>
            </a:r>
          </a:p>
          <a:p>
            <a:pPr lvl="1"/>
            <a:r>
              <a:rPr lang="en-US" sz="2600" dirty="0" smtClean="0"/>
              <a:t>Monitor the legislations and provide advices to legislative and executive bodies; </a:t>
            </a:r>
          </a:p>
          <a:p>
            <a:pPr lvl="1"/>
            <a:r>
              <a:rPr lang="en-US" sz="2600" dirty="0" smtClean="0"/>
              <a:t>Improve policy and practices aiming to ensure equal treatment.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bs-Latn-BA" dirty="0" smtClean="0"/>
              <a:t>Mandate of NHRI</a:t>
            </a:r>
            <a:endParaRPr lang="bs-Latn-BA" dirty="0"/>
          </a:p>
        </p:txBody>
      </p:sp>
      <p:sp>
        <p:nvSpPr>
          <p:cNvPr id="3" name="Content Placeholder 2"/>
          <p:cNvSpPr>
            <a:spLocks noGrp="1"/>
          </p:cNvSpPr>
          <p:nvPr>
            <p:ph idx="1"/>
          </p:nvPr>
        </p:nvSpPr>
        <p:spPr/>
        <p:txBody>
          <a:bodyPr>
            <a:normAutofit fontScale="85000" lnSpcReduction="10000"/>
          </a:bodyPr>
          <a:lstStyle/>
          <a:p>
            <a:r>
              <a:rPr lang="en-US" dirty="0" smtClean="0"/>
              <a:t>Prohibition of discrimination shall be applied to all public bodies, all natural and legal persons, in public and private sector, in all spheres, especially: employment, membership in professional organizations, education, training, housing, health, social protection, goods and services designated for public and public places together with performing economic activities and public services. </a:t>
            </a:r>
          </a:p>
          <a:p>
            <a:r>
              <a:rPr lang="en-US" dirty="0" smtClean="0"/>
              <a:t>When </a:t>
            </a:r>
            <a:r>
              <a:rPr lang="en-US" dirty="0" smtClean="0"/>
              <a:t>developing regular reports, opinions and recommendations on discrimination manifestations, the BiH Ombudsman shall cooperate with civil society organizations dealing with protection and promotion of human rights and organizations dealing with protection of groups at high risk of discrimination.</a:t>
            </a:r>
            <a:br>
              <a:rPr lang="en-US" dirty="0" smtClean="0"/>
            </a:br>
            <a:endParaRPr lang="bs-Latn-BA" b="1"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287</TotalTime>
  <Words>973</Words>
  <Application>Microsoft Office PowerPoint</Application>
  <PresentationFormat>On-screen Show (4:3)</PresentationFormat>
  <Paragraphs>117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Opulent</vt:lpstr>
      <vt:lpstr>  Regional conference on anti-corruption in the media systems in the countries of South East Europe »Media integrity matters«   </vt:lpstr>
      <vt:lpstr>       State obligations related to  global and regional standards of human rights </vt:lpstr>
      <vt:lpstr>Frame for acting of NHRI </vt:lpstr>
      <vt:lpstr>Frame for acting of NHRI </vt:lpstr>
      <vt:lpstr>Ombudsmen Institution</vt:lpstr>
      <vt:lpstr>Ombudsmen Institution (OI)</vt:lpstr>
      <vt:lpstr>Mandate of NHRI</vt:lpstr>
      <vt:lpstr>Mandate of NHRI</vt:lpstr>
      <vt:lpstr>Mandate of NHRI</vt:lpstr>
      <vt:lpstr>Mandate of NHRI</vt:lpstr>
      <vt:lpstr>What are indicators</vt:lpstr>
      <vt:lpstr>The main human rights violations from area of political and civil rights from the perspective of BiH OI</vt:lpstr>
      <vt:lpstr>NHRI, media and corruption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Regional conference on anti-corruption in the media systems in the countries of South East Europe »Media integrity matters«</dc:title>
  <dc:creator>jasminka</dc:creator>
  <cp:lastModifiedBy>Credo</cp:lastModifiedBy>
  <cp:revision>13</cp:revision>
  <dcterms:created xsi:type="dcterms:W3CDTF">2014-11-28T16:41:04Z</dcterms:created>
  <dcterms:modified xsi:type="dcterms:W3CDTF">2014-11-30T22:02:46Z</dcterms:modified>
</cp:coreProperties>
</file>