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2" r:id="rId9"/>
    <p:sldId id="270" r:id="rId10"/>
    <p:sldId id="267" r:id="rId11"/>
    <p:sldId id="268" r:id="rId12"/>
    <p:sldId id="269" r:id="rId13"/>
    <p:sldId id="271" r:id="rId14"/>
    <p:sldId id="272" r:id="rId15"/>
    <p:sldId id="273" r:id="rId16"/>
    <p:sldId id="275" r:id="rId17"/>
    <p:sldId id="265" r:id="rId18"/>
    <p:sldId id="274" r:id="rId1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 autoAdjust="0"/>
    <p:restoredTop sz="94643" autoAdjust="0"/>
  </p:normalViewPr>
  <p:slideViewPr>
    <p:cSldViewPr>
      <p:cViewPr>
        <p:scale>
          <a:sx n="114" d="100"/>
          <a:sy n="114" d="100"/>
        </p:scale>
        <p:origin x="-918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7A6F-B445-49B4-BCB6-F8EE96C6EF87}" type="datetimeFigureOut">
              <a:rPr lang="hr-HR" smtClean="0"/>
              <a:t>5.12.2014.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6364-3194-4201-BBA5-ABEE5813D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1323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7A6F-B445-49B4-BCB6-F8EE96C6EF87}" type="datetimeFigureOut">
              <a:rPr lang="hr-HR" smtClean="0"/>
              <a:t>5.12.2014.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6364-3194-4201-BBA5-ABEE5813D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8885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7A6F-B445-49B4-BCB6-F8EE96C6EF87}" type="datetimeFigureOut">
              <a:rPr lang="hr-HR" smtClean="0"/>
              <a:t>5.12.2014.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6364-3194-4201-BBA5-ABEE5813D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543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7A6F-B445-49B4-BCB6-F8EE96C6EF87}" type="datetimeFigureOut">
              <a:rPr lang="hr-HR" smtClean="0"/>
              <a:t>5.12.2014.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6364-3194-4201-BBA5-ABEE5813D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8563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7A6F-B445-49B4-BCB6-F8EE96C6EF87}" type="datetimeFigureOut">
              <a:rPr lang="hr-HR" smtClean="0"/>
              <a:t>5.12.2014.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6364-3194-4201-BBA5-ABEE5813D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7100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7A6F-B445-49B4-BCB6-F8EE96C6EF87}" type="datetimeFigureOut">
              <a:rPr lang="hr-HR" smtClean="0"/>
              <a:t>5.12.2014.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6364-3194-4201-BBA5-ABEE5813D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4188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7A6F-B445-49B4-BCB6-F8EE96C6EF87}" type="datetimeFigureOut">
              <a:rPr lang="hr-HR" smtClean="0"/>
              <a:t>5.12.2014.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6364-3194-4201-BBA5-ABEE5813D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470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7A6F-B445-49B4-BCB6-F8EE96C6EF87}" type="datetimeFigureOut">
              <a:rPr lang="hr-HR" smtClean="0"/>
              <a:t>5.12.2014.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6364-3194-4201-BBA5-ABEE5813D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177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7A6F-B445-49B4-BCB6-F8EE96C6EF87}" type="datetimeFigureOut">
              <a:rPr lang="hr-HR" smtClean="0"/>
              <a:t>5.12.2014.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6364-3194-4201-BBA5-ABEE5813D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1967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7A6F-B445-49B4-BCB6-F8EE96C6EF87}" type="datetimeFigureOut">
              <a:rPr lang="hr-HR" smtClean="0"/>
              <a:t>5.12.2014.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6364-3194-4201-BBA5-ABEE5813D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513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7A6F-B445-49B4-BCB6-F8EE96C6EF87}" type="datetimeFigureOut">
              <a:rPr lang="hr-HR" smtClean="0"/>
              <a:t>5.12.2014.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6364-3194-4201-BBA5-ABEE5813D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603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F7A6F-B445-49B4-BCB6-F8EE96C6EF87}" type="datetimeFigureOut">
              <a:rPr lang="hr-HR" smtClean="0"/>
              <a:t>5.12.2014.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36364-3194-4201-BBA5-ABEE5813D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20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ediaobservatory.net/radar/eronet-covering-everythi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The Eronet </a:t>
            </a:r>
            <a:r>
              <a:rPr lang="hr-HR" dirty="0"/>
              <a:t>C</a:t>
            </a:r>
            <a:r>
              <a:rPr lang="hr-HR" dirty="0" smtClean="0"/>
              <a:t>ase </a:t>
            </a:r>
            <a:r>
              <a:rPr lang="hr-HR" sz="2000" dirty="0" smtClean="0"/>
              <a:t>2013/2014 </a:t>
            </a:r>
            <a:endParaRPr lang="hr-HR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Esad Hećimović (Sarajevo)</a:t>
            </a:r>
          </a:p>
          <a:p>
            <a:r>
              <a:rPr lang="hr-HR" dirty="0" smtClean="0"/>
              <a:t>Blaž Zgaga (Ljubljana) </a:t>
            </a:r>
          </a:p>
          <a:p>
            <a:r>
              <a:rPr lang="hr-HR" dirty="0" smtClean="0"/>
              <a:t>Herwig Höller (Graz)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2726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Esad Hecimovic\Desktop\Prezentacija Eronet case\zoran-bakula_1337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674" y="1702785"/>
            <a:ext cx="3675406" cy="34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Esad Hecimovic\Desktop\Prezentacija Eronet case\stipe-prlic_1337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16" y="1702785"/>
            <a:ext cx="5285004" cy="34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Eronet case </a:t>
            </a:r>
            <a:endParaRPr lang="hr-HR" dirty="0"/>
          </a:p>
        </p:txBody>
      </p:sp>
      <p:pic>
        <p:nvPicPr>
          <p:cNvPr id="1026" name="Picture 2" descr="C:\Users\Esad Hecimovic\Desktop\Prezentacija Eronet case\ht_eronet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00" y="5175193"/>
            <a:ext cx="3240360" cy="94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sad Hecimovic\Desktop\Prezentacija Eronet case\ht_eronet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760" y="5175193"/>
            <a:ext cx="3240360" cy="94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Esad Hecimovic\Desktop\Prezentacija Eronet case\ht_eronet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175193"/>
            <a:ext cx="3240360" cy="94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C00000"/>
                </a:solidFill>
              </a:rPr>
              <a:t>2011</a:t>
            </a:r>
          </a:p>
          <a:p>
            <a:r>
              <a:rPr lang="hr-HR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Austrian </a:t>
            </a:r>
            <a:r>
              <a:rPr lang="hr-HR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police noticed large amount of money  on two accounts (arround 200.000 euro on each account) belonging to two </a:t>
            </a:r>
            <a:r>
              <a:rPr lang="hr-HR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citizen </a:t>
            </a:r>
            <a:r>
              <a:rPr lang="hr-HR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of </a:t>
            </a:r>
            <a:r>
              <a:rPr lang="hr-HR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BiH. Both of them are directors of Public company Croatian telecommunications Eronet dd Mostar</a:t>
            </a:r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6972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sad Hecimovic\Desktop\graz ljublj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54491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Graz – Ljubljana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1484040" y="2773667"/>
            <a:ext cx="65527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b="1" dirty="0" smtClean="0"/>
              <a:t>Austria asked </a:t>
            </a:r>
            <a:r>
              <a:rPr lang="hr-HR" sz="2800" b="1" dirty="0"/>
              <a:t>Slovenian police to check what's goign on. </a:t>
            </a:r>
            <a:endParaRPr lang="hr-HR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b="1" dirty="0" smtClean="0"/>
              <a:t>Investigation </a:t>
            </a:r>
            <a:r>
              <a:rPr lang="hr-HR" sz="2800" b="1" dirty="0"/>
              <a:t>was started by Hari Furlan, chief investigator of Special prosecutor office for organized crime in Slovenia</a:t>
            </a:r>
            <a:r>
              <a:rPr lang="hr-HR" sz="28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676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324212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13755"/>
            <a:ext cx="3602554" cy="510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Offshore 3Media Ltd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2086000" y="2132856"/>
            <a:ext cx="482533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b="1" dirty="0">
                <a:solidFill>
                  <a:srgbClr val="C00000"/>
                </a:solidFill>
              </a:rPr>
              <a:t>Money was payed from account owned by 3Media LTD  , offshore company from Gibraltar owned by one citizen of Mexico (Oscar Leonol Luiz Ramirez ). </a:t>
            </a:r>
          </a:p>
        </p:txBody>
      </p:sp>
    </p:spTree>
    <p:extLst>
      <p:ext uri="{BB962C8B-B14F-4D97-AF65-F5344CB8AC3E}">
        <p14:creationId xmlns:p14="http://schemas.microsoft.com/office/powerpoint/2010/main" val="285110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980728"/>
            <a:ext cx="59766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400" dirty="0" smtClean="0">
                <a:solidFill>
                  <a:srgbClr val="FF0000"/>
                </a:solidFill>
                <a:latin typeface="+mj-lt"/>
              </a:rPr>
              <a:t>Media </a:t>
            </a:r>
            <a:r>
              <a:rPr lang="hr-HR" sz="4400" dirty="0">
                <a:solidFill>
                  <a:srgbClr val="FF0000"/>
                </a:solidFill>
                <a:latin typeface="+mj-lt"/>
              </a:rPr>
              <a:t>buying Balkan way</a:t>
            </a:r>
            <a:endParaRPr lang="hr-HR" sz="4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234888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1475656" y="1916832"/>
            <a:ext cx="59766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r-HR" sz="2000" dirty="0"/>
              <a:t>Several marketing agencies and TV stations paid to bank account owned by 3Media Ltd in Ljubljana 4,2 milion Euro for fictional TV rights </a:t>
            </a:r>
            <a:endParaRPr lang="hr-HR" sz="2000" dirty="0" smtClean="0"/>
          </a:p>
          <a:p>
            <a:endParaRPr lang="hr-HR" sz="20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r-HR" sz="2000" dirty="0" smtClean="0"/>
              <a:t>From </a:t>
            </a:r>
            <a:r>
              <a:rPr lang="hr-HR" sz="2000" dirty="0"/>
              <a:t>that fund director of 3 Media Ltd paid money to several private accounts in diferent states, including accounts of Eronet’s director  </a:t>
            </a:r>
          </a:p>
        </p:txBody>
      </p:sp>
    </p:spTree>
    <p:extLst>
      <p:ext uri="{BB962C8B-B14F-4D97-AF65-F5344CB8AC3E}">
        <p14:creationId xmlns:p14="http://schemas.microsoft.com/office/powerpoint/2010/main" val="306819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5602" y="1340768"/>
            <a:ext cx="65527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Director </a:t>
            </a:r>
            <a:r>
              <a:rPr lang="hr-HR" sz="2000" dirty="0"/>
              <a:t>of 3Media Ltd is Neven Kulenovic. </a:t>
            </a:r>
            <a:endParaRPr lang="hr-H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He </a:t>
            </a:r>
            <a:r>
              <a:rPr lang="hr-HR" sz="2000" dirty="0"/>
              <a:t>and his wife are also </a:t>
            </a:r>
            <a:r>
              <a:rPr lang="hr-HR" sz="2000" dirty="0" smtClean="0"/>
              <a:t>owners </a:t>
            </a:r>
            <a:r>
              <a:rPr lang="hr-HR" sz="2000" dirty="0"/>
              <a:t>or </a:t>
            </a:r>
            <a:r>
              <a:rPr lang="hr-HR" sz="2000" dirty="0" smtClean="0"/>
              <a:t>directors </a:t>
            </a:r>
            <a:r>
              <a:rPr lang="hr-HR" sz="2000" dirty="0"/>
              <a:t>several marketing agencies including S.V.-R.S.A and Media United. </a:t>
            </a:r>
            <a:endParaRPr lang="hr-H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SVRSA </a:t>
            </a:r>
            <a:r>
              <a:rPr lang="hr-HR" sz="2000" dirty="0"/>
              <a:t>was winner of several teneders of Eronet for marketing and advertising . </a:t>
            </a:r>
            <a:endParaRPr lang="hr-H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Media United agency got up to 85 percent of disccount at public Federal TV station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He </a:t>
            </a:r>
            <a:r>
              <a:rPr lang="hr-HR" sz="2000" dirty="0"/>
              <a:t>has tried to move this money from Ljubljana bank account, but it was prevented by anti-moneylaundering  authorities in Slovenia. Money is stil under blockade in Ljubljana</a:t>
            </a:r>
          </a:p>
          <a:p>
            <a:endParaRPr lang="hr-HR" sz="2000" dirty="0"/>
          </a:p>
        </p:txBody>
      </p:sp>
      <p:sp>
        <p:nvSpPr>
          <p:cNvPr id="3" name="Rectangle 2"/>
          <p:cNvSpPr/>
          <p:nvPr/>
        </p:nvSpPr>
        <p:spPr>
          <a:xfrm>
            <a:off x="107504" y="794371"/>
            <a:ext cx="87409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sz="4400" dirty="0">
                <a:solidFill>
                  <a:srgbClr val="FF0000"/>
                </a:solidFill>
                <a:latin typeface="+mj-lt"/>
              </a:rPr>
              <a:t>Media buying Balkan way</a:t>
            </a:r>
            <a:endParaRPr lang="hr-HR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578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0.gstatic.com/images?q=tbn:ANd9GcSbTsO4g8-sb83pRqScgz8ykZYji_caxeUaMqv0G87ZVnjhwnbPg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05166"/>
            <a:ext cx="2907386" cy="217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araje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05166"/>
            <a:ext cx="2903646" cy="217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10699"/>
            <a:ext cx="7344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smtClean="0">
                <a:latin typeface="+mj-lt"/>
              </a:rPr>
              <a:t>INVESTIGATION IN THREE COUNTRIES AND FOUR CITIES</a:t>
            </a:r>
            <a:endParaRPr lang="hr-HR" sz="4400" dirty="0">
              <a:latin typeface="+mj-lt"/>
            </a:endParaRPr>
          </a:p>
        </p:txBody>
      </p:sp>
      <p:pic>
        <p:nvPicPr>
          <p:cNvPr id="2054" name="Picture 6" descr="http://www.plazahotel.si/wp-content/uploads/2013/03/hotelplaza_ljubljana_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13382"/>
            <a:ext cx="2907385" cy="186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bigfoto.com/europe/austria/graz/a46_graz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158" y="4077072"/>
            <a:ext cx="2878544" cy="188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62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60" y="1844824"/>
            <a:ext cx="7308304" cy="41231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278939"/>
            <a:ext cx="6840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dirty="0" smtClean="0"/>
              <a:t>Team of journalists working at the scene in Graz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148082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9 suspects arrested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7170" name="Picture 2" descr="C:\Users\Esad Hecimovic\Desktop\02-03.p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16" y="1611969"/>
            <a:ext cx="3037656" cy="425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Esad Hecimovic\Desktop\02-03.pdf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092" y="1611969"/>
            <a:ext cx="3528392" cy="491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Esad Hecimovic\Desktop\09.pd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035" y="1572729"/>
            <a:ext cx="3200400" cy="44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569041">
            <a:off x="5072088" y="2375050"/>
            <a:ext cx="3600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Operation Gibraltar </a:t>
            </a:r>
          </a:p>
          <a:p>
            <a:r>
              <a:rPr lang="hr-HR" sz="2400" b="1" dirty="0" smtClean="0">
                <a:solidFill>
                  <a:srgbClr val="FF0000"/>
                </a:solidFill>
              </a:rPr>
              <a:t>22. 10. 2014.  </a:t>
            </a:r>
            <a:endParaRPr lang="hr-H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39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In the Courtroom...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61" y="1600200"/>
            <a:ext cx="8187878" cy="4525963"/>
          </a:xfrm>
        </p:spPr>
      </p:pic>
    </p:spTree>
    <p:extLst>
      <p:ext uri="{BB962C8B-B14F-4D97-AF65-F5344CB8AC3E}">
        <p14:creationId xmlns:p14="http://schemas.microsoft.com/office/powerpoint/2010/main" val="385031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Die Graz-Bosnien Connection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C:\Users\Esad Hecimovic\Desktop\diepresse_20140125_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81" y="1412776"/>
            <a:ext cx="8550335" cy="516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569041">
            <a:off x="5213564" y="2163652"/>
            <a:ext cx="3600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Die Presse (Graz) </a:t>
            </a:r>
          </a:p>
          <a:p>
            <a:r>
              <a:rPr lang="hr-HR" sz="2400" b="1" dirty="0" smtClean="0">
                <a:solidFill>
                  <a:srgbClr val="FF0000"/>
                </a:solidFill>
              </a:rPr>
              <a:t>25. 01. 2014.  </a:t>
            </a:r>
            <a:endParaRPr lang="hr-H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4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V pričakovanju mednarodne pomoči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1" name="Picture 3" descr="C:\Users\Esad Hecimovic\Desktop\Dnevnik1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447363" cy="475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569041">
            <a:off x="5160552" y="2273389"/>
            <a:ext cx="3600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Dnevnik (Ljubljana) </a:t>
            </a:r>
          </a:p>
          <a:p>
            <a:r>
              <a:rPr lang="hr-HR" sz="2400" b="1" dirty="0" smtClean="0">
                <a:solidFill>
                  <a:srgbClr val="FF0000"/>
                </a:solidFill>
              </a:rPr>
              <a:t>25. 01. 2014.  </a:t>
            </a:r>
            <a:endParaRPr lang="hr-H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83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Eronet MI PRIKRIVAMO SVE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 descr="C:\Users\Esad Hecimovic\Desktop\sb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634725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Esad Hecimovic\Desktop\sb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03834"/>
            <a:ext cx="3634725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sad Hecimovic\Desktop\sb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68996"/>
            <a:ext cx="3634725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569041">
            <a:off x="5362940" y="1731605"/>
            <a:ext cx="3600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Slobodna Bosna  (Sarajevo) 23. 01. 2014.  </a:t>
            </a:r>
            <a:endParaRPr lang="hr-H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15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Objectives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Sharing aim to transform leaked information to quality journalism </a:t>
            </a:r>
          </a:p>
          <a:p>
            <a:r>
              <a:rPr lang="hr-HR" dirty="0" smtClean="0"/>
              <a:t>Crossborder research in three countries from Mostar and Sarajevo in BiH, through Ljubljana in Slovenia to Graz in Austria</a:t>
            </a:r>
          </a:p>
          <a:p>
            <a:r>
              <a:rPr lang="hr-HR" dirty="0" smtClean="0"/>
              <a:t>Exchange of information and sources; </a:t>
            </a:r>
          </a:p>
          <a:p>
            <a:r>
              <a:rPr lang="hr-HR" dirty="0" smtClean="0"/>
              <a:t>Using power of local knowledge and local networking to build regional impact 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3354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Eronet: covering up everything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Picture 2" descr="C:\Users\Esad Hecimovic\Desktop\full st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6583263" cy="511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Esad Hecimovic\Desktop\full story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53308"/>
            <a:ext cx="3732433" cy="429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569041">
            <a:off x="5362940" y="1362274"/>
            <a:ext cx="36004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  <a:hlinkClick r:id="rId4"/>
              </a:rPr>
              <a:t>http://</a:t>
            </a:r>
            <a:r>
              <a:rPr lang="hr-HR" sz="2400" b="1" dirty="0" smtClean="0">
                <a:solidFill>
                  <a:srgbClr val="FF0000"/>
                </a:solidFill>
                <a:hlinkClick r:id="rId4"/>
              </a:rPr>
              <a:t>mediaobservatory.net/radar/eronet-covering-everything</a:t>
            </a:r>
            <a:endParaRPr lang="hr-HR" sz="2400" b="1" dirty="0" smtClean="0">
              <a:solidFill>
                <a:srgbClr val="FF0000"/>
              </a:solidFill>
            </a:endParaRPr>
          </a:p>
          <a:p>
            <a:r>
              <a:rPr lang="hr-HR" sz="2400" b="1" dirty="0" smtClean="0">
                <a:solidFill>
                  <a:srgbClr val="FF0000"/>
                </a:solidFill>
              </a:rPr>
              <a:t>14. 05. 2014.  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8184" y="5013176"/>
            <a:ext cx="25077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FULL STORY</a:t>
            </a:r>
            <a:endParaRPr lang="hr-HR" sz="40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605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Dataharvest + 2014</a:t>
            </a:r>
            <a:br>
              <a:rPr lang="hr-HR" dirty="0" smtClean="0"/>
            </a:br>
            <a:r>
              <a:rPr lang="hr-HR" dirty="0" smtClean="0"/>
              <a:t>Brussels , May 8-11 2014 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6148" name="Picture 4" descr="C:\Users\Esad Hecimovic\Desktop\dataharv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60" y="1556792"/>
            <a:ext cx="3963608" cy="419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Esad Hecimovic\Desktop\dataharv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311" y="1412776"/>
            <a:ext cx="3963608" cy="419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5692606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THE EUROPEAN INVESTIGATIVE AND DATA JOURNALISM CONFERENCE</a:t>
            </a: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60" y="2060848"/>
            <a:ext cx="2808312" cy="255103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068960"/>
            <a:ext cx="2603385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3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Eronet case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14088"/>
            <a:ext cx="8229600" cy="45259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hr-HR" dirty="0" smtClean="0"/>
              <a:t>                              Money 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3294901" y="270892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SVRSA</a:t>
            </a:r>
            <a:endParaRPr lang="hr-H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92080" y="2708920"/>
            <a:ext cx="100811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 Media Ltd </a:t>
            </a:r>
            <a:endParaRPr lang="hr-H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08104" y="4696793"/>
            <a:ext cx="1008112" cy="85644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FTV</a:t>
            </a:r>
            <a:endParaRPr lang="hr-HR" dirty="0"/>
          </a:p>
        </p:txBody>
      </p:sp>
      <p:sp>
        <p:nvSpPr>
          <p:cNvPr id="13" name="Rectangle 12"/>
          <p:cNvSpPr/>
          <p:nvPr/>
        </p:nvSpPr>
        <p:spPr>
          <a:xfrm>
            <a:off x="1115616" y="2708920"/>
            <a:ext cx="1080120" cy="7920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HT ERONET </a:t>
            </a:r>
            <a:endParaRPr lang="hr-HR" dirty="0"/>
          </a:p>
        </p:txBody>
      </p:sp>
      <p:sp>
        <p:nvSpPr>
          <p:cNvPr id="14" name="Rectangle 13"/>
          <p:cNvSpPr/>
          <p:nvPr/>
        </p:nvSpPr>
        <p:spPr>
          <a:xfrm>
            <a:off x="3294901" y="4696116"/>
            <a:ext cx="1008112" cy="857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United Media </a:t>
            </a:r>
            <a:endParaRPr lang="hr-H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298846" y="29329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Right Arrow 18"/>
          <p:cNvSpPr/>
          <p:nvPr/>
        </p:nvSpPr>
        <p:spPr>
          <a:xfrm>
            <a:off x="4272117" y="29238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Down Arrow 19"/>
          <p:cNvSpPr/>
          <p:nvPr/>
        </p:nvSpPr>
        <p:spPr>
          <a:xfrm>
            <a:off x="3526778" y="371703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Right Arrow 21"/>
          <p:cNvSpPr/>
          <p:nvPr/>
        </p:nvSpPr>
        <p:spPr>
          <a:xfrm>
            <a:off x="4363482" y="488235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Right Arrow 22"/>
          <p:cNvSpPr/>
          <p:nvPr/>
        </p:nvSpPr>
        <p:spPr>
          <a:xfrm>
            <a:off x="6516216" y="2790070"/>
            <a:ext cx="762384" cy="142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Rectangle 24"/>
          <p:cNvSpPr/>
          <p:nvPr/>
        </p:nvSpPr>
        <p:spPr>
          <a:xfrm>
            <a:off x="7524328" y="2656336"/>
            <a:ext cx="1008112" cy="448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PRLIĆ</a:t>
            </a:r>
            <a:endParaRPr lang="hr-H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505667" y="3192935"/>
            <a:ext cx="1008112" cy="448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BAKULA</a:t>
            </a:r>
            <a:endParaRPr lang="hr-HR" dirty="0"/>
          </a:p>
        </p:txBody>
      </p:sp>
      <p:sp>
        <p:nvSpPr>
          <p:cNvPr id="27" name="Right Arrow 26"/>
          <p:cNvSpPr/>
          <p:nvPr/>
        </p:nvSpPr>
        <p:spPr>
          <a:xfrm>
            <a:off x="6588281" y="3336971"/>
            <a:ext cx="762384" cy="142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Rectangle 27"/>
          <p:cNvSpPr/>
          <p:nvPr/>
        </p:nvSpPr>
        <p:spPr>
          <a:xfrm>
            <a:off x="662359" y="4098224"/>
            <a:ext cx="1533377" cy="5972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rgbClr val="C00000"/>
                </a:solidFill>
              </a:rPr>
              <a:t>Public companies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62359" y="4882358"/>
            <a:ext cx="1533377" cy="922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 smtClean="0"/>
              <a:t>Agencies owned by Neven and Belma Kulenovic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360842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Regional discussion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42" name="Picture 2" descr="http://mediaobservatory.net/sites/default/files/styles/image_node_500x290px/public/NIC%20%2862%29.JPG?itok=GBt8YPu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352928" cy="48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833290">
            <a:off x="5464046" y="2536192"/>
            <a:ext cx="3322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C00000"/>
                </a:solidFill>
              </a:rPr>
              <a:t>Zagreb, 23-24 . 11. 2013</a:t>
            </a:r>
            <a:r>
              <a:rPr lang="hr-HR" dirty="0" smtClean="0"/>
              <a:t>. 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6228184" y="4365104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Regional model for misuse of marketing funds discussed 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3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448</Words>
  <Application>Microsoft Office PowerPoint</Application>
  <PresentationFormat>Diaprojekcija na zaslonu (4:3)</PresentationFormat>
  <Paragraphs>67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19" baseType="lpstr">
      <vt:lpstr>Office Theme</vt:lpstr>
      <vt:lpstr>The Eronet Case 2013/2014 </vt:lpstr>
      <vt:lpstr>Die Graz-Bosnien Connection</vt:lpstr>
      <vt:lpstr>V pričakovanju mednarodne pomoči</vt:lpstr>
      <vt:lpstr>Eronet MI PRIKRIVAMO SVE </vt:lpstr>
      <vt:lpstr>Objectives</vt:lpstr>
      <vt:lpstr>Eronet: covering up everything </vt:lpstr>
      <vt:lpstr> Dataharvest + 2014 Brussels , May 8-11 2014  </vt:lpstr>
      <vt:lpstr>Eronet case</vt:lpstr>
      <vt:lpstr>Regional discussion</vt:lpstr>
      <vt:lpstr>Eronet case </vt:lpstr>
      <vt:lpstr>Graz – Ljubljana </vt:lpstr>
      <vt:lpstr>Offshore 3Media Ltd</vt:lpstr>
      <vt:lpstr>PowerPointova predstavitev</vt:lpstr>
      <vt:lpstr>PowerPointova predstavitev</vt:lpstr>
      <vt:lpstr>PowerPointova predstavitev</vt:lpstr>
      <vt:lpstr>PowerPointova predstavitev</vt:lpstr>
      <vt:lpstr>9 suspects arrested </vt:lpstr>
      <vt:lpstr>In the Courtroom...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Eronet</dc:title>
  <dc:creator>Esad Hecimovic</dc:creator>
  <cp:lastModifiedBy>Maja Ladič</cp:lastModifiedBy>
  <cp:revision>20</cp:revision>
  <dcterms:created xsi:type="dcterms:W3CDTF">2014-11-30T22:22:08Z</dcterms:created>
  <dcterms:modified xsi:type="dcterms:W3CDTF">2014-12-05T12:41:24Z</dcterms:modified>
</cp:coreProperties>
</file>