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265" r:id="rId3"/>
    <p:sldId id="256" r:id="rId4"/>
    <p:sldId id="258" r:id="rId5"/>
    <p:sldId id="262" r:id="rId6"/>
    <p:sldId id="263" r:id="rId7"/>
    <p:sldId id="264" r:id="rId8"/>
    <p:sldId id="257" r:id="rId9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46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29A724C-D331-4C55-842E-AFE0E88F46F1}" type="doc">
      <dgm:prSet loTypeId="urn:microsoft.com/office/officeart/2005/8/layout/matrix1" loCatId="matrix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hu-HU"/>
        </a:p>
      </dgm:t>
    </dgm:pt>
    <dgm:pt modelId="{08A52023-B05F-4D1F-8860-7CF2901F86D5}">
      <dgm:prSet phldrT="[Szöveg]"/>
      <dgm:spPr/>
      <dgm:t>
        <a:bodyPr/>
        <a:lstStyle/>
        <a:p>
          <a:r>
            <a:rPr lang="hu-HU" dirty="0" err="1" smtClean="0"/>
            <a:t>Journalists</a:t>
          </a:r>
          <a:endParaRPr lang="hu-HU" dirty="0"/>
        </a:p>
      </dgm:t>
    </dgm:pt>
    <dgm:pt modelId="{54904A34-FADD-43F9-813B-C92B45C47E7A}" type="parTrans" cxnId="{B34FB39C-AC1A-4CD4-8CA9-8E29B1B4E337}">
      <dgm:prSet/>
      <dgm:spPr/>
      <dgm:t>
        <a:bodyPr/>
        <a:lstStyle/>
        <a:p>
          <a:endParaRPr lang="hu-HU"/>
        </a:p>
      </dgm:t>
    </dgm:pt>
    <dgm:pt modelId="{13404E65-225A-4B6D-BFC3-71A3EF60DCB2}" type="sibTrans" cxnId="{B34FB39C-AC1A-4CD4-8CA9-8E29B1B4E337}">
      <dgm:prSet/>
      <dgm:spPr/>
      <dgm:t>
        <a:bodyPr/>
        <a:lstStyle/>
        <a:p>
          <a:endParaRPr lang="hu-HU"/>
        </a:p>
      </dgm:t>
    </dgm:pt>
    <dgm:pt modelId="{D223716E-D9BB-499D-9C33-C03DF7284255}">
      <dgm:prSet phldrT="[Szöveg]"/>
      <dgm:spPr/>
      <dgm:t>
        <a:bodyPr/>
        <a:lstStyle/>
        <a:p>
          <a:r>
            <a:rPr lang="hu-HU" dirty="0" smtClean="0"/>
            <a:t>Public</a:t>
          </a:r>
          <a:endParaRPr lang="hu-HU" dirty="0"/>
        </a:p>
      </dgm:t>
    </dgm:pt>
    <dgm:pt modelId="{E45D8B95-3352-43B7-915F-2D116A52CD9F}" type="parTrans" cxnId="{EDCC61B7-7EAA-4B81-80E9-7008E0EB377C}">
      <dgm:prSet/>
      <dgm:spPr/>
      <dgm:t>
        <a:bodyPr/>
        <a:lstStyle/>
        <a:p>
          <a:endParaRPr lang="hu-HU"/>
        </a:p>
      </dgm:t>
    </dgm:pt>
    <dgm:pt modelId="{FFE3B246-A5CF-4BE1-9755-F89444FDD315}" type="sibTrans" cxnId="{EDCC61B7-7EAA-4B81-80E9-7008E0EB377C}">
      <dgm:prSet/>
      <dgm:spPr/>
      <dgm:t>
        <a:bodyPr/>
        <a:lstStyle/>
        <a:p>
          <a:endParaRPr lang="hu-HU"/>
        </a:p>
      </dgm:t>
    </dgm:pt>
    <dgm:pt modelId="{151F2D5F-AE79-4E3B-9A38-71EFC21233A7}">
      <dgm:prSet phldrT="[Szöveg]"/>
      <dgm:spPr/>
      <dgm:t>
        <a:bodyPr/>
        <a:lstStyle/>
        <a:p>
          <a:r>
            <a:rPr lang="hu-HU" dirty="0" err="1" smtClean="0"/>
            <a:t>Owners</a:t>
          </a:r>
          <a:endParaRPr lang="hu-HU" dirty="0"/>
        </a:p>
      </dgm:t>
    </dgm:pt>
    <dgm:pt modelId="{0182B621-1DC5-41B0-810C-F88FB14ECC9D}" type="parTrans" cxnId="{369BE330-DB60-4C20-ABBD-7EC207027F51}">
      <dgm:prSet/>
      <dgm:spPr/>
      <dgm:t>
        <a:bodyPr/>
        <a:lstStyle/>
        <a:p>
          <a:endParaRPr lang="hu-HU"/>
        </a:p>
      </dgm:t>
    </dgm:pt>
    <dgm:pt modelId="{7FE75D8E-BAAF-4E25-818C-C5E7B49D5178}" type="sibTrans" cxnId="{369BE330-DB60-4C20-ABBD-7EC207027F51}">
      <dgm:prSet/>
      <dgm:spPr/>
      <dgm:t>
        <a:bodyPr/>
        <a:lstStyle/>
        <a:p>
          <a:endParaRPr lang="hu-HU"/>
        </a:p>
      </dgm:t>
    </dgm:pt>
    <dgm:pt modelId="{C272E86E-19E1-4DE4-85E1-6B717E094CB2}">
      <dgm:prSet phldrT="[Szöveg]"/>
      <dgm:spPr/>
      <dgm:t>
        <a:bodyPr/>
        <a:lstStyle/>
        <a:p>
          <a:r>
            <a:rPr lang="hu-HU" dirty="0" err="1" smtClean="0"/>
            <a:t>Advertisers</a:t>
          </a:r>
          <a:endParaRPr lang="hu-HU" dirty="0"/>
        </a:p>
      </dgm:t>
    </dgm:pt>
    <dgm:pt modelId="{7DCE3A1B-83B6-49B6-9276-113EDE07122D}" type="parTrans" cxnId="{BD13D639-AA80-4C77-9CC3-42BA5EB8FB2C}">
      <dgm:prSet/>
      <dgm:spPr/>
      <dgm:t>
        <a:bodyPr/>
        <a:lstStyle/>
        <a:p>
          <a:endParaRPr lang="hu-HU"/>
        </a:p>
      </dgm:t>
    </dgm:pt>
    <dgm:pt modelId="{A962B006-7C36-46B3-884B-D16A5F50224C}" type="sibTrans" cxnId="{BD13D639-AA80-4C77-9CC3-42BA5EB8FB2C}">
      <dgm:prSet/>
      <dgm:spPr/>
      <dgm:t>
        <a:bodyPr/>
        <a:lstStyle/>
        <a:p>
          <a:endParaRPr lang="hu-HU"/>
        </a:p>
      </dgm:t>
    </dgm:pt>
    <dgm:pt modelId="{DAD330D4-30C0-46AE-9D4E-46370CE87A2E}">
      <dgm:prSet phldrT="[Szöveg]"/>
      <dgm:spPr/>
      <dgm:t>
        <a:bodyPr/>
        <a:lstStyle/>
        <a:p>
          <a:r>
            <a:rPr lang="hu-HU" dirty="0" err="1" smtClean="0"/>
            <a:t>Politics</a:t>
          </a:r>
          <a:r>
            <a:rPr lang="hu-HU" dirty="0" smtClean="0"/>
            <a:t>/regulators</a:t>
          </a:r>
          <a:endParaRPr lang="hu-HU" dirty="0"/>
        </a:p>
      </dgm:t>
    </dgm:pt>
    <dgm:pt modelId="{63CB7E7F-16B7-460F-80C0-319AC27EC1D7}" type="parTrans" cxnId="{C2D9D4B7-187E-4D30-A56B-89E65109DF20}">
      <dgm:prSet/>
      <dgm:spPr/>
      <dgm:t>
        <a:bodyPr/>
        <a:lstStyle/>
        <a:p>
          <a:endParaRPr lang="hu-HU"/>
        </a:p>
      </dgm:t>
    </dgm:pt>
    <dgm:pt modelId="{467AB807-047B-48F3-BD34-C003FC08D584}" type="sibTrans" cxnId="{C2D9D4B7-187E-4D30-A56B-89E65109DF20}">
      <dgm:prSet/>
      <dgm:spPr/>
      <dgm:t>
        <a:bodyPr/>
        <a:lstStyle/>
        <a:p>
          <a:endParaRPr lang="hu-HU"/>
        </a:p>
      </dgm:t>
    </dgm:pt>
    <dgm:pt modelId="{2AC52517-FFDA-40BA-91E7-5AFC76E03383}" type="pres">
      <dgm:prSet presAssocID="{629A724C-D331-4C55-842E-AFE0E88F46F1}" presName="diagram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sl-SI"/>
        </a:p>
      </dgm:t>
    </dgm:pt>
    <dgm:pt modelId="{4D8DBAC0-B6D9-4864-A636-7DE82FF55D7E}" type="pres">
      <dgm:prSet presAssocID="{629A724C-D331-4C55-842E-AFE0E88F46F1}" presName="matrix" presStyleCnt="0"/>
      <dgm:spPr/>
    </dgm:pt>
    <dgm:pt modelId="{7D3CA434-3118-4F72-B9E7-965D231FB388}" type="pres">
      <dgm:prSet presAssocID="{629A724C-D331-4C55-842E-AFE0E88F46F1}" presName="tile1" presStyleLbl="node1" presStyleIdx="0" presStyleCnt="4"/>
      <dgm:spPr>
        <a:prstGeom prst="rect">
          <a:avLst/>
        </a:prstGeom>
      </dgm:spPr>
      <dgm:t>
        <a:bodyPr/>
        <a:lstStyle/>
        <a:p>
          <a:endParaRPr lang="sl-SI"/>
        </a:p>
      </dgm:t>
    </dgm:pt>
    <dgm:pt modelId="{05082BD7-1411-43D5-A6C9-44AA644EF9CF}" type="pres">
      <dgm:prSet presAssocID="{629A724C-D331-4C55-842E-AFE0E88F46F1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sl-SI"/>
        </a:p>
      </dgm:t>
    </dgm:pt>
    <dgm:pt modelId="{EA2EB426-650A-4800-B9C3-5B0947717001}" type="pres">
      <dgm:prSet presAssocID="{629A724C-D331-4C55-842E-AFE0E88F46F1}" presName="tile2" presStyleLbl="node1" presStyleIdx="1" presStyleCnt="4"/>
      <dgm:spPr/>
      <dgm:t>
        <a:bodyPr/>
        <a:lstStyle/>
        <a:p>
          <a:endParaRPr lang="sl-SI"/>
        </a:p>
      </dgm:t>
    </dgm:pt>
    <dgm:pt modelId="{608C5383-B936-4B33-B2C7-FD1BD0A74932}" type="pres">
      <dgm:prSet presAssocID="{629A724C-D331-4C55-842E-AFE0E88F46F1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sl-SI"/>
        </a:p>
      </dgm:t>
    </dgm:pt>
    <dgm:pt modelId="{030B3F80-0BDA-494B-BCEE-C575686DDC7B}" type="pres">
      <dgm:prSet presAssocID="{629A724C-D331-4C55-842E-AFE0E88F46F1}" presName="tile3" presStyleLbl="node1" presStyleIdx="2" presStyleCnt="4"/>
      <dgm:spPr/>
      <dgm:t>
        <a:bodyPr/>
        <a:lstStyle/>
        <a:p>
          <a:endParaRPr lang="sl-SI"/>
        </a:p>
      </dgm:t>
    </dgm:pt>
    <dgm:pt modelId="{60617E1A-FDB6-4323-B13C-3D18822AD4E5}" type="pres">
      <dgm:prSet presAssocID="{629A724C-D331-4C55-842E-AFE0E88F46F1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sl-SI"/>
        </a:p>
      </dgm:t>
    </dgm:pt>
    <dgm:pt modelId="{3355EBEA-6E0A-43F3-9820-E8E6BA98A2BE}" type="pres">
      <dgm:prSet presAssocID="{629A724C-D331-4C55-842E-AFE0E88F46F1}" presName="tile4" presStyleLbl="node1" presStyleIdx="3" presStyleCnt="4"/>
      <dgm:spPr/>
      <dgm:t>
        <a:bodyPr/>
        <a:lstStyle/>
        <a:p>
          <a:endParaRPr lang="sl-SI"/>
        </a:p>
      </dgm:t>
    </dgm:pt>
    <dgm:pt modelId="{EEF38AC0-DA9D-4054-9419-21D3BB695CA7}" type="pres">
      <dgm:prSet presAssocID="{629A724C-D331-4C55-842E-AFE0E88F46F1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sl-SI"/>
        </a:p>
      </dgm:t>
    </dgm:pt>
    <dgm:pt modelId="{6BE500E9-1712-444D-AEBF-07D701F0027E}" type="pres">
      <dgm:prSet presAssocID="{629A724C-D331-4C55-842E-AFE0E88F46F1}" presName="centerTile" presStyleLbl="fgShp" presStyleIdx="0" presStyleCnt="1">
        <dgm:presLayoutVars>
          <dgm:chMax val="0"/>
          <dgm:chPref val="0"/>
        </dgm:presLayoutVars>
      </dgm:prSet>
      <dgm:spPr/>
      <dgm:t>
        <a:bodyPr/>
        <a:lstStyle/>
        <a:p>
          <a:endParaRPr lang="sl-SI"/>
        </a:p>
      </dgm:t>
    </dgm:pt>
  </dgm:ptLst>
  <dgm:cxnLst>
    <dgm:cxn modelId="{CC46AEC3-70E0-419A-9B65-CC71A722301C}" type="presOf" srcId="{DAD330D4-30C0-46AE-9D4E-46370CE87A2E}" destId="{EEF38AC0-DA9D-4054-9419-21D3BB695CA7}" srcOrd="1" destOrd="0" presId="urn:microsoft.com/office/officeart/2005/8/layout/matrix1"/>
    <dgm:cxn modelId="{20E14B0F-93B8-43D5-B210-9BCDF3E1C752}" type="presOf" srcId="{629A724C-D331-4C55-842E-AFE0E88F46F1}" destId="{2AC52517-FFDA-40BA-91E7-5AFC76E03383}" srcOrd="0" destOrd="0" presId="urn:microsoft.com/office/officeart/2005/8/layout/matrix1"/>
    <dgm:cxn modelId="{1F612CFD-FA8E-4B8D-9AD0-D92C800484F2}" type="presOf" srcId="{C272E86E-19E1-4DE4-85E1-6B717E094CB2}" destId="{030B3F80-0BDA-494B-BCEE-C575686DDC7B}" srcOrd="0" destOrd="0" presId="urn:microsoft.com/office/officeart/2005/8/layout/matrix1"/>
    <dgm:cxn modelId="{B34FB39C-AC1A-4CD4-8CA9-8E29B1B4E337}" srcId="{629A724C-D331-4C55-842E-AFE0E88F46F1}" destId="{08A52023-B05F-4D1F-8860-7CF2901F86D5}" srcOrd="0" destOrd="0" parTransId="{54904A34-FADD-43F9-813B-C92B45C47E7A}" sibTransId="{13404E65-225A-4B6D-BFC3-71A3EF60DCB2}"/>
    <dgm:cxn modelId="{C2D9D4B7-187E-4D30-A56B-89E65109DF20}" srcId="{08A52023-B05F-4D1F-8860-7CF2901F86D5}" destId="{DAD330D4-30C0-46AE-9D4E-46370CE87A2E}" srcOrd="3" destOrd="0" parTransId="{63CB7E7F-16B7-460F-80C0-319AC27EC1D7}" sibTransId="{467AB807-047B-48F3-BD34-C003FC08D584}"/>
    <dgm:cxn modelId="{8946EAC7-B184-48E1-84DB-D8F48318D296}" type="presOf" srcId="{151F2D5F-AE79-4E3B-9A38-71EFC21233A7}" destId="{608C5383-B936-4B33-B2C7-FD1BD0A74932}" srcOrd="1" destOrd="0" presId="urn:microsoft.com/office/officeart/2005/8/layout/matrix1"/>
    <dgm:cxn modelId="{EE84CAFE-0ADE-4447-A04E-AC9757487174}" type="presOf" srcId="{D223716E-D9BB-499D-9C33-C03DF7284255}" destId="{05082BD7-1411-43D5-A6C9-44AA644EF9CF}" srcOrd="1" destOrd="0" presId="urn:microsoft.com/office/officeart/2005/8/layout/matrix1"/>
    <dgm:cxn modelId="{69C3849A-7E64-4237-ADB6-5FBE46B3F705}" type="presOf" srcId="{151F2D5F-AE79-4E3B-9A38-71EFC21233A7}" destId="{EA2EB426-650A-4800-B9C3-5B0947717001}" srcOrd="0" destOrd="0" presId="urn:microsoft.com/office/officeart/2005/8/layout/matrix1"/>
    <dgm:cxn modelId="{0128A631-1F3C-4048-8820-D4B5F607A774}" type="presOf" srcId="{DAD330D4-30C0-46AE-9D4E-46370CE87A2E}" destId="{3355EBEA-6E0A-43F3-9820-E8E6BA98A2BE}" srcOrd="0" destOrd="0" presId="urn:microsoft.com/office/officeart/2005/8/layout/matrix1"/>
    <dgm:cxn modelId="{EDCC61B7-7EAA-4B81-80E9-7008E0EB377C}" srcId="{08A52023-B05F-4D1F-8860-7CF2901F86D5}" destId="{D223716E-D9BB-499D-9C33-C03DF7284255}" srcOrd="0" destOrd="0" parTransId="{E45D8B95-3352-43B7-915F-2D116A52CD9F}" sibTransId="{FFE3B246-A5CF-4BE1-9755-F89444FDD315}"/>
    <dgm:cxn modelId="{BD13D639-AA80-4C77-9CC3-42BA5EB8FB2C}" srcId="{08A52023-B05F-4D1F-8860-7CF2901F86D5}" destId="{C272E86E-19E1-4DE4-85E1-6B717E094CB2}" srcOrd="2" destOrd="0" parTransId="{7DCE3A1B-83B6-49B6-9276-113EDE07122D}" sibTransId="{A962B006-7C36-46B3-884B-D16A5F50224C}"/>
    <dgm:cxn modelId="{369BE330-DB60-4C20-ABBD-7EC207027F51}" srcId="{08A52023-B05F-4D1F-8860-7CF2901F86D5}" destId="{151F2D5F-AE79-4E3B-9A38-71EFC21233A7}" srcOrd="1" destOrd="0" parTransId="{0182B621-1DC5-41B0-810C-F88FB14ECC9D}" sibTransId="{7FE75D8E-BAAF-4E25-818C-C5E7B49D5178}"/>
    <dgm:cxn modelId="{7DE06648-3513-4DED-BE7B-A855C65E45B1}" type="presOf" srcId="{D223716E-D9BB-499D-9C33-C03DF7284255}" destId="{7D3CA434-3118-4F72-B9E7-965D231FB388}" srcOrd="0" destOrd="0" presId="urn:microsoft.com/office/officeart/2005/8/layout/matrix1"/>
    <dgm:cxn modelId="{00D834AE-039C-42BC-B528-77C030A8D771}" type="presOf" srcId="{C272E86E-19E1-4DE4-85E1-6B717E094CB2}" destId="{60617E1A-FDB6-4323-B13C-3D18822AD4E5}" srcOrd="1" destOrd="0" presId="urn:microsoft.com/office/officeart/2005/8/layout/matrix1"/>
    <dgm:cxn modelId="{F59BEE6A-953E-43AA-A64F-91AF1CA0E3EE}" type="presOf" srcId="{08A52023-B05F-4D1F-8860-7CF2901F86D5}" destId="{6BE500E9-1712-444D-AEBF-07D701F0027E}" srcOrd="0" destOrd="0" presId="urn:microsoft.com/office/officeart/2005/8/layout/matrix1"/>
    <dgm:cxn modelId="{1D8F632D-0083-4960-92ED-852BCF81715F}" type="presParOf" srcId="{2AC52517-FFDA-40BA-91E7-5AFC76E03383}" destId="{4D8DBAC0-B6D9-4864-A636-7DE82FF55D7E}" srcOrd="0" destOrd="0" presId="urn:microsoft.com/office/officeart/2005/8/layout/matrix1"/>
    <dgm:cxn modelId="{FB751139-5E46-4EAF-A8E4-B61B897659A8}" type="presParOf" srcId="{4D8DBAC0-B6D9-4864-A636-7DE82FF55D7E}" destId="{7D3CA434-3118-4F72-B9E7-965D231FB388}" srcOrd="0" destOrd="0" presId="urn:microsoft.com/office/officeart/2005/8/layout/matrix1"/>
    <dgm:cxn modelId="{32FEC586-2FEE-48A6-A27D-C84765162815}" type="presParOf" srcId="{4D8DBAC0-B6D9-4864-A636-7DE82FF55D7E}" destId="{05082BD7-1411-43D5-A6C9-44AA644EF9CF}" srcOrd="1" destOrd="0" presId="urn:microsoft.com/office/officeart/2005/8/layout/matrix1"/>
    <dgm:cxn modelId="{810B2307-EB82-49D3-AD09-36D1597BFD18}" type="presParOf" srcId="{4D8DBAC0-B6D9-4864-A636-7DE82FF55D7E}" destId="{EA2EB426-650A-4800-B9C3-5B0947717001}" srcOrd="2" destOrd="0" presId="urn:microsoft.com/office/officeart/2005/8/layout/matrix1"/>
    <dgm:cxn modelId="{D4542CF5-5D02-4542-A398-2F0A9F1D023A}" type="presParOf" srcId="{4D8DBAC0-B6D9-4864-A636-7DE82FF55D7E}" destId="{608C5383-B936-4B33-B2C7-FD1BD0A74932}" srcOrd="3" destOrd="0" presId="urn:microsoft.com/office/officeart/2005/8/layout/matrix1"/>
    <dgm:cxn modelId="{26727C5A-8EC2-484B-A3F2-6B6C85C618B0}" type="presParOf" srcId="{4D8DBAC0-B6D9-4864-A636-7DE82FF55D7E}" destId="{030B3F80-0BDA-494B-BCEE-C575686DDC7B}" srcOrd="4" destOrd="0" presId="urn:microsoft.com/office/officeart/2005/8/layout/matrix1"/>
    <dgm:cxn modelId="{650FFB68-67A1-45D2-9B01-532C1A03969A}" type="presParOf" srcId="{4D8DBAC0-B6D9-4864-A636-7DE82FF55D7E}" destId="{60617E1A-FDB6-4323-B13C-3D18822AD4E5}" srcOrd="5" destOrd="0" presId="urn:microsoft.com/office/officeart/2005/8/layout/matrix1"/>
    <dgm:cxn modelId="{A33B5443-E264-4489-AE6B-F940EE45B170}" type="presParOf" srcId="{4D8DBAC0-B6D9-4864-A636-7DE82FF55D7E}" destId="{3355EBEA-6E0A-43F3-9820-E8E6BA98A2BE}" srcOrd="6" destOrd="0" presId="urn:microsoft.com/office/officeart/2005/8/layout/matrix1"/>
    <dgm:cxn modelId="{26D0427C-11FD-4C95-A069-3CA52B7C695E}" type="presParOf" srcId="{4D8DBAC0-B6D9-4864-A636-7DE82FF55D7E}" destId="{EEF38AC0-DA9D-4054-9419-21D3BB695CA7}" srcOrd="7" destOrd="0" presId="urn:microsoft.com/office/officeart/2005/8/layout/matrix1"/>
    <dgm:cxn modelId="{24FC3687-E95F-4057-98D7-4DF0EDC15373}" type="presParOf" srcId="{2AC52517-FFDA-40BA-91E7-5AFC76E03383}" destId="{6BE500E9-1712-444D-AEBF-07D701F0027E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D3CA434-3118-4F72-B9E7-965D231FB388}">
      <dsp:nvSpPr>
        <dsp:cNvPr id="0" name=""/>
        <dsp:cNvSpPr/>
      </dsp:nvSpPr>
      <dsp:spPr>
        <a:xfrm rot="16200000">
          <a:off x="925909" y="-925909"/>
          <a:ext cx="2262981" cy="41148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3144" tIns="263144" rIns="263144" bIns="263144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3700" kern="1200" dirty="0" smtClean="0"/>
            <a:t>Public</a:t>
          </a:r>
          <a:endParaRPr lang="hu-HU" sz="3700" kern="1200" dirty="0"/>
        </a:p>
      </dsp:txBody>
      <dsp:txXfrm rot="16200000">
        <a:off x="1208781" y="-1208781"/>
        <a:ext cx="1697236" cy="4114800"/>
      </dsp:txXfrm>
    </dsp:sp>
    <dsp:sp modelId="{EA2EB426-650A-4800-B9C3-5B0947717001}">
      <dsp:nvSpPr>
        <dsp:cNvPr id="0" name=""/>
        <dsp:cNvSpPr/>
      </dsp:nvSpPr>
      <dsp:spPr>
        <a:xfrm>
          <a:off x="4114800" y="0"/>
          <a:ext cx="4114800" cy="2262981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3144" tIns="263144" rIns="263144" bIns="263144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3700" kern="1200" dirty="0" err="1" smtClean="0"/>
            <a:t>Owners</a:t>
          </a:r>
          <a:endParaRPr lang="hu-HU" sz="3700" kern="1200" dirty="0"/>
        </a:p>
      </dsp:txBody>
      <dsp:txXfrm>
        <a:off x="4114800" y="0"/>
        <a:ext cx="4114800" cy="1697236"/>
      </dsp:txXfrm>
    </dsp:sp>
    <dsp:sp modelId="{030B3F80-0BDA-494B-BCEE-C575686DDC7B}">
      <dsp:nvSpPr>
        <dsp:cNvPr id="0" name=""/>
        <dsp:cNvSpPr/>
      </dsp:nvSpPr>
      <dsp:spPr>
        <a:xfrm rot="10800000">
          <a:off x="0" y="2262981"/>
          <a:ext cx="4114800" cy="2262981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3144" tIns="263144" rIns="263144" bIns="263144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3700" kern="1200" dirty="0" err="1" smtClean="0"/>
            <a:t>Advertisers</a:t>
          </a:r>
          <a:endParaRPr lang="hu-HU" sz="3700" kern="1200" dirty="0"/>
        </a:p>
      </dsp:txBody>
      <dsp:txXfrm rot="10800000">
        <a:off x="0" y="2828726"/>
        <a:ext cx="4114800" cy="1697236"/>
      </dsp:txXfrm>
    </dsp:sp>
    <dsp:sp modelId="{3355EBEA-6E0A-43F3-9820-E8E6BA98A2BE}">
      <dsp:nvSpPr>
        <dsp:cNvPr id="0" name=""/>
        <dsp:cNvSpPr/>
      </dsp:nvSpPr>
      <dsp:spPr>
        <a:xfrm rot="5400000">
          <a:off x="5040709" y="1337072"/>
          <a:ext cx="2262981" cy="4114800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3144" tIns="263144" rIns="263144" bIns="263144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3700" kern="1200" dirty="0" err="1" smtClean="0"/>
            <a:t>Politics</a:t>
          </a:r>
          <a:r>
            <a:rPr lang="hu-HU" sz="3700" kern="1200" dirty="0" smtClean="0"/>
            <a:t>/regulators</a:t>
          </a:r>
          <a:endParaRPr lang="hu-HU" sz="3700" kern="1200" dirty="0"/>
        </a:p>
      </dsp:txBody>
      <dsp:txXfrm rot="5400000">
        <a:off x="5323581" y="1619944"/>
        <a:ext cx="1697236" cy="4114800"/>
      </dsp:txXfrm>
    </dsp:sp>
    <dsp:sp modelId="{6BE500E9-1712-444D-AEBF-07D701F0027E}">
      <dsp:nvSpPr>
        <dsp:cNvPr id="0" name=""/>
        <dsp:cNvSpPr/>
      </dsp:nvSpPr>
      <dsp:spPr>
        <a:xfrm>
          <a:off x="2880359" y="1697236"/>
          <a:ext cx="2468880" cy="1131490"/>
        </a:xfrm>
        <a:prstGeom prst="round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3700" kern="1200" dirty="0" err="1" smtClean="0"/>
            <a:t>Journalists</a:t>
          </a:r>
          <a:endParaRPr lang="hu-HU" sz="3700" kern="1200" dirty="0"/>
        </a:p>
      </dsp:txBody>
      <dsp:txXfrm>
        <a:off x="2880359" y="1697236"/>
        <a:ext cx="2468880" cy="113149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317CD-733E-4A03-AAAE-0378085C79A9}" type="datetimeFigureOut">
              <a:rPr lang="hu-HU" smtClean="0"/>
              <a:pPr/>
              <a:t>2014.07.03.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4387A-598E-46BC-BE30-2B3769A6C43F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317CD-733E-4A03-AAAE-0378085C79A9}" type="datetimeFigureOut">
              <a:rPr lang="hu-HU" smtClean="0"/>
              <a:pPr/>
              <a:t>2014.07.03.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4387A-598E-46BC-BE30-2B3769A6C43F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317CD-733E-4A03-AAAE-0378085C79A9}" type="datetimeFigureOut">
              <a:rPr lang="hu-HU" smtClean="0"/>
              <a:pPr/>
              <a:t>2014.07.03.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4387A-598E-46BC-BE30-2B3769A6C43F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317CD-733E-4A03-AAAE-0378085C79A9}" type="datetimeFigureOut">
              <a:rPr lang="hu-HU" smtClean="0"/>
              <a:pPr/>
              <a:t>2014.07.03.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4387A-598E-46BC-BE30-2B3769A6C43F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317CD-733E-4A03-AAAE-0378085C79A9}" type="datetimeFigureOut">
              <a:rPr lang="hu-HU" smtClean="0"/>
              <a:pPr/>
              <a:t>2014.07.03.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4387A-598E-46BC-BE30-2B3769A6C43F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317CD-733E-4A03-AAAE-0378085C79A9}" type="datetimeFigureOut">
              <a:rPr lang="hu-HU" smtClean="0"/>
              <a:pPr/>
              <a:t>2014.07.03.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4387A-598E-46BC-BE30-2B3769A6C43F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317CD-733E-4A03-AAAE-0378085C79A9}" type="datetimeFigureOut">
              <a:rPr lang="hu-HU" smtClean="0"/>
              <a:pPr/>
              <a:t>2014.07.03.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4387A-598E-46BC-BE30-2B3769A6C43F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317CD-733E-4A03-AAAE-0378085C79A9}" type="datetimeFigureOut">
              <a:rPr lang="hu-HU" smtClean="0"/>
              <a:pPr/>
              <a:t>2014.07.03.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4387A-598E-46BC-BE30-2B3769A6C43F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317CD-733E-4A03-AAAE-0378085C79A9}" type="datetimeFigureOut">
              <a:rPr lang="hu-HU" smtClean="0"/>
              <a:pPr/>
              <a:t>2014.07.03.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4387A-598E-46BC-BE30-2B3769A6C43F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317CD-733E-4A03-AAAE-0378085C79A9}" type="datetimeFigureOut">
              <a:rPr lang="hu-HU" smtClean="0"/>
              <a:pPr/>
              <a:t>2014.07.03.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4387A-598E-46BC-BE30-2B3769A6C43F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317CD-733E-4A03-AAAE-0378085C79A9}" type="datetimeFigureOut">
              <a:rPr lang="hu-HU" smtClean="0"/>
              <a:pPr/>
              <a:t>2014.07.03.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4387A-598E-46BC-BE30-2B3769A6C43F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6317CD-733E-4A03-AAAE-0378085C79A9}" type="datetimeFigureOut">
              <a:rPr lang="hu-HU" smtClean="0"/>
              <a:pPr/>
              <a:t>2014.07.03.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A4387A-598E-46BC-BE30-2B3769A6C43F}" type="slidenum">
              <a:rPr lang="hu-HU" smtClean="0"/>
              <a:pPr/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l-SI" b="1" dirty="0" smtClean="0"/>
              <a:t/>
            </a:r>
            <a:br>
              <a:rPr lang="sl-SI" b="1" dirty="0" smtClean="0"/>
            </a:br>
            <a:r>
              <a:rPr lang="en-US" b="1" dirty="0" smtClean="0"/>
              <a:t>Central </a:t>
            </a:r>
            <a:r>
              <a:rPr lang="en-US" b="1" dirty="0" smtClean="0"/>
              <a:t>regional conference of the SEE Media</a:t>
            </a:r>
            <a:r>
              <a:rPr lang="sl-SI" b="1" dirty="0" smtClean="0"/>
              <a:t> </a:t>
            </a:r>
            <a:r>
              <a:rPr lang="en-US" b="1" dirty="0" smtClean="0"/>
              <a:t>Observatory</a:t>
            </a:r>
            <a:r>
              <a:rPr lang="sl-SI" dirty="0" smtClean="0"/>
              <a:t/>
            </a:r>
            <a:br>
              <a:rPr lang="sl-SI" dirty="0" smtClean="0"/>
            </a:br>
            <a:endParaRPr lang="sl-SI" dirty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“</a:t>
            </a:r>
            <a:r>
              <a:rPr lang="en-US" dirty="0" smtClean="0"/>
              <a:t>Media and journalism in South East Europe –</a:t>
            </a:r>
            <a:endParaRPr lang="sl-SI" dirty="0" smtClean="0"/>
          </a:p>
          <a:p>
            <a:pPr>
              <a:buNone/>
            </a:pPr>
            <a:r>
              <a:rPr lang="en-US" dirty="0" smtClean="0"/>
              <a:t>Captured by particular interests or turning to serve the public?”</a:t>
            </a:r>
            <a:endParaRPr lang="sl-SI" dirty="0" smtClean="0"/>
          </a:p>
          <a:p>
            <a:pPr>
              <a:buNone/>
            </a:pPr>
            <a:r>
              <a:rPr lang="en-US" b="1" dirty="0" smtClean="0"/>
              <a:t> </a:t>
            </a:r>
            <a:endParaRPr lang="sl-SI" dirty="0" smtClean="0"/>
          </a:p>
          <a:p>
            <a:pPr>
              <a:buNone/>
            </a:pPr>
            <a:r>
              <a:rPr lang="en-US" b="1" dirty="0" smtClean="0"/>
              <a:t>Tirana, 12-13 June 2014</a:t>
            </a:r>
            <a:endParaRPr lang="sl-SI" dirty="0" smtClean="0"/>
          </a:p>
          <a:p>
            <a:endParaRPr lang="sl-SI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err="1" smtClean="0"/>
              <a:t>Session</a:t>
            </a:r>
            <a:r>
              <a:rPr lang="sl-SI" dirty="0" smtClean="0"/>
              <a:t> 5</a:t>
            </a:r>
            <a:endParaRPr lang="sl-SI" dirty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Journalists</a:t>
            </a:r>
            <a:r>
              <a:rPr lang="en-US" b="1" dirty="0" smtClean="0"/>
              <a:t> </a:t>
            </a:r>
            <a:r>
              <a:rPr lang="sl-SI" b="1" dirty="0" smtClean="0"/>
              <a:t> - </a:t>
            </a:r>
            <a:r>
              <a:rPr lang="en-GB" b="1" dirty="0" smtClean="0"/>
              <a:t>Victims or constituents of structures and relations which obstruct democratic role of the media? </a:t>
            </a:r>
            <a:endParaRPr lang="sl-SI" dirty="0" smtClean="0"/>
          </a:p>
          <a:p>
            <a:endParaRPr lang="sl-SI" dirty="0" smtClean="0"/>
          </a:p>
          <a:p>
            <a:r>
              <a:rPr lang="sl-SI" dirty="0" err="1" smtClean="0"/>
              <a:t>Presentation</a:t>
            </a:r>
            <a:r>
              <a:rPr lang="sl-SI" dirty="0" smtClean="0"/>
              <a:t> </a:t>
            </a:r>
            <a:r>
              <a:rPr lang="sl-SI" dirty="0" err="1" smtClean="0"/>
              <a:t>by</a:t>
            </a:r>
            <a:r>
              <a:rPr lang="sl-SI" dirty="0" smtClean="0"/>
              <a:t> </a:t>
            </a:r>
            <a:r>
              <a:rPr lang="sl-SI" dirty="0" err="1" smtClean="0"/>
              <a:t>speaker</a:t>
            </a:r>
            <a:r>
              <a:rPr lang="sl-SI" smtClean="0"/>
              <a:t>:</a:t>
            </a:r>
            <a:endParaRPr lang="sl-SI" dirty="0" smtClean="0"/>
          </a:p>
          <a:p>
            <a:pPr>
              <a:buNone/>
            </a:pPr>
            <a:r>
              <a:rPr lang="sl-SI" b="1" dirty="0" smtClean="0"/>
              <a:t>	</a:t>
            </a:r>
            <a:r>
              <a:rPr lang="sl-SI" b="1" dirty="0" err="1" smtClean="0"/>
              <a:t>Balazs</a:t>
            </a:r>
            <a:r>
              <a:rPr lang="sl-SI" b="1" dirty="0" smtClean="0"/>
              <a:t> Weyer, </a:t>
            </a:r>
            <a:r>
              <a:rPr lang="sl-SI" dirty="0" err="1" smtClean="0"/>
              <a:t>President</a:t>
            </a:r>
            <a:r>
              <a:rPr lang="sl-SI" dirty="0" smtClean="0"/>
              <a:t>, </a:t>
            </a:r>
            <a:r>
              <a:rPr lang="sl-SI" dirty="0" err="1" smtClean="0"/>
              <a:t>Hungarian</a:t>
            </a:r>
            <a:r>
              <a:rPr lang="sl-SI" dirty="0" smtClean="0"/>
              <a:t> </a:t>
            </a:r>
            <a:r>
              <a:rPr lang="sl-SI" dirty="0" err="1" smtClean="0"/>
              <a:t>Editors</a:t>
            </a:r>
            <a:r>
              <a:rPr lang="sl-SI" dirty="0" smtClean="0"/>
              <a:t> Forum, </a:t>
            </a:r>
            <a:r>
              <a:rPr lang="sl-SI" dirty="0" err="1" smtClean="0"/>
              <a:t>Budapest</a:t>
            </a:r>
            <a:endParaRPr lang="sl-SI" dirty="0" smtClean="0"/>
          </a:p>
          <a:p>
            <a:endParaRPr lang="sl-SI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ím 8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 err="1" smtClean="0"/>
              <a:t>Vulnerability</a:t>
            </a:r>
            <a:r>
              <a:rPr lang="hu-HU" dirty="0" smtClean="0"/>
              <a:t> and </a:t>
            </a:r>
            <a:r>
              <a:rPr lang="hu-HU" dirty="0" err="1" smtClean="0"/>
              <a:t>lack</a:t>
            </a:r>
            <a:r>
              <a:rPr lang="hu-HU" dirty="0" smtClean="0"/>
              <a:t> of </a:t>
            </a:r>
            <a:r>
              <a:rPr lang="hu-HU" dirty="0" err="1" smtClean="0"/>
              <a:t>trust</a:t>
            </a:r>
            <a:r>
              <a:rPr lang="hu-HU" dirty="0" smtClean="0"/>
              <a:t> </a:t>
            </a:r>
            <a:br>
              <a:rPr lang="hu-HU" dirty="0" smtClean="0"/>
            </a:br>
            <a:r>
              <a:rPr lang="hu-HU" dirty="0" err="1" smtClean="0"/>
              <a:t>all</a:t>
            </a:r>
            <a:r>
              <a:rPr lang="hu-HU" dirty="0" smtClean="0"/>
              <a:t> over the </a:t>
            </a:r>
            <a:r>
              <a:rPr lang="hu-HU" dirty="0" err="1" smtClean="0"/>
              <a:t>place</a:t>
            </a:r>
            <a:endParaRPr lang="hu-HU" dirty="0"/>
          </a:p>
        </p:txBody>
      </p:sp>
      <p:graphicFrame>
        <p:nvGraphicFramePr>
          <p:cNvPr id="12" name="Tartalom helye 11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Csoportba foglalás 4"/>
          <p:cNvGrpSpPr/>
          <p:nvPr/>
        </p:nvGrpSpPr>
        <p:grpSpPr>
          <a:xfrm>
            <a:off x="251520" y="260648"/>
            <a:ext cx="4114801" cy="2262981"/>
            <a:chOff x="-1" y="0"/>
            <a:chExt cx="4114801" cy="2262981"/>
          </a:xfrm>
        </p:grpSpPr>
        <p:sp>
          <p:nvSpPr>
            <p:cNvPr id="6" name="Téglalap 5"/>
            <p:cNvSpPr/>
            <p:nvPr/>
          </p:nvSpPr>
          <p:spPr>
            <a:xfrm rot="16200000">
              <a:off x="925909" y="-925909"/>
              <a:ext cx="2262981" cy="4114800"/>
            </a:xfrm>
            <a:prstGeom prst="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7" name="Téglalap 6"/>
            <p:cNvSpPr/>
            <p:nvPr/>
          </p:nvSpPr>
          <p:spPr>
            <a:xfrm rot="21600000">
              <a:off x="-1" y="1"/>
              <a:ext cx="4114800" cy="169723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63144" tIns="263144" rIns="263144" bIns="263144" numCol="1" spcCol="1270" anchor="ctr" anchorCtr="0">
              <a:noAutofit/>
            </a:bodyPr>
            <a:lstStyle/>
            <a:p>
              <a:pPr lvl="0" algn="ctr" defTabSz="16446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hu-HU" sz="3700" kern="1200" dirty="0" smtClean="0"/>
                <a:t>Public</a:t>
              </a:r>
              <a:endParaRPr lang="hu-HU" sz="3700" kern="1200" dirty="0"/>
            </a:p>
          </p:txBody>
        </p:sp>
      </p:grpSp>
      <p:sp>
        <p:nvSpPr>
          <p:cNvPr id="10" name="Szövegdoboz 9"/>
          <p:cNvSpPr txBox="1"/>
          <p:nvPr/>
        </p:nvSpPr>
        <p:spPr>
          <a:xfrm>
            <a:off x="5076056" y="260648"/>
            <a:ext cx="3744416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hu-HU" sz="2200" b="1" dirty="0">
                <a:cs typeface="Arial" pitchFamily="34" charset="0"/>
              </a:rPr>
              <a:t> </a:t>
            </a:r>
            <a:r>
              <a:rPr lang="hu-HU" sz="2200" b="1" dirty="0" smtClean="0">
                <a:cs typeface="Arial" pitchFamily="34" charset="0"/>
              </a:rPr>
              <a:t>The </a:t>
            </a:r>
            <a:r>
              <a:rPr lang="hu-HU" sz="2200" b="1" dirty="0" err="1" smtClean="0">
                <a:cs typeface="Arial" pitchFamily="34" charset="0"/>
              </a:rPr>
              <a:t>trust</a:t>
            </a:r>
            <a:r>
              <a:rPr lang="hu-HU" sz="2200" b="1" dirty="0" smtClean="0">
                <a:cs typeface="Arial" pitchFamily="34" charset="0"/>
              </a:rPr>
              <a:t> </a:t>
            </a:r>
            <a:r>
              <a:rPr lang="hu-HU" sz="2200" b="1" dirty="0" err="1" smtClean="0">
                <a:cs typeface="Arial" pitchFamily="34" charset="0"/>
              </a:rPr>
              <a:t>towards</a:t>
            </a:r>
            <a:r>
              <a:rPr lang="hu-HU" sz="2200" b="1" dirty="0" smtClean="0">
                <a:cs typeface="Arial" pitchFamily="34" charset="0"/>
              </a:rPr>
              <a:t> </a:t>
            </a:r>
            <a:r>
              <a:rPr lang="hu-HU" sz="2200" b="1" dirty="0" err="1" smtClean="0">
                <a:cs typeface="Arial" pitchFamily="34" charset="0"/>
              </a:rPr>
              <a:t>journalism</a:t>
            </a:r>
            <a:r>
              <a:rPr lang="hu-HU" sz="2200" b="1" dirty="0" smtClean="0">
                <a:cs typeface="Arial" pitchFamily="34" charset="0"/>
              </a:rPr>
              <a:t> is </a:t>
            </a:r>
            <a:r>
              <a:rPr lang="hu-HU" sz="2200" b="1" dirty="0" err="1" smtClean="0">
                <a:cs typeface="Arial" pitchFamily="34" charset="0"/>
              </a:rPr>
              <a:t>at</a:t>
            </a:r>
            <a:r>
              <a:rPr lang="hu-HU" sz="2200" b="1" dirty="0" smtClean="0">
                <a:cs typeface="Arial" pitchFamily="34" charset="0"/>
              </a:rPr>
              <a:t> </a:t>
            </a:r>
            <a:r>
              <a:rPr lang="hu-HU" sz="2200" b="1" dirty="0" err="1" smtClean="0">
                <a:cs typeface="Arial" pitchFamily="34" charset="0"/>
              </a:rPr>
              <a:t>historical</a:t>
            </a:r>
            <a:r>
              <a:rPr lang="hu-HU" sz="2200" b="1" dirty="0" smtClean="0">
                <a:cs typeface="Arial" pitchFamily="34" charset="0"/>
              </a:rPr>
              <a:t> </a:t>
            </a:r>
            <a:r>
              <a:rPr lang="hu-HU" sz="2200" b="1" dirty="0" err="1" smtClean="0">
                <a:cs typeface="Arial" pitchFamily="34" charset="0"/>
              </a:rPr>
              <a:t>low</a:t>
            </a:r>
            <a:r>
              <a:rPr lang="hu-HU" sz="2200" b="1" dirty="0" smtClean="0">
                <a:cs typeface="Arial" pitchFamily="34" charset="0"/>
              </a:rPr>
              <a:t> (</a:t>
            </a:r>
            <a:r>
              <a:rPr lang="hu-HU" sz="2200" b="1" dirty="0" err="1" smtClean="0">
                <a:cs typeface="Arial" pitchFamily="34" charset="0"/>
              </a:rPr>
              <a:t>since</a:t>
            </a:r>
            <a:r>
              <a:rPr lang="hu-HU" sz="2200" b="1" dirty="0" smtClean="0">
                <a:cs typeface="Arial" pitchFamily="34" charset="0"/>
              </a:rPr>
              <a:t> 1990)</a:t>
            </a:r>
          </a:p>
          <a:p>
            <a:pPr>
              <a:buFont typeface="Arial" pitchFamily="34" charset="0"/>
              <a:buChar char="•"/>
            </a:pPr>
            <a:endParaRPr lang="hu-HU" sz="2200" b="1" dirty="0" smtClean="0"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hu-HU" sz="2200" b="1" dirty="0">
                <a:cs typeface="Arial" pitchFamily="34" charset="0"/>
              </a:rPr>
              <a:t> </a:t>
            </a:r>
            <a:r>
              <a:rPr lang="hu-HU" sz="2200" b="1" dirty="0" smtClean="0">
                <a:cs typeface="Arial" pitchFamily="34" charset="0"/>
              </a:rPr>
              <a:t>The </a:t>
            </a:r>
            <a:r>
              <a:rPr lang="hu-HU" sz="2200" b="1" dirty="0" err="1" smtClean="0">
                <a:cs typeface="Arial" pitchFamily="34" charset="0"/>
              </a:rPr>
              <a:t>expectations</a:t>
            </a:r>
            <a:r>
              <a:rPr lang="hu-HU" sz="2200" b="1" dirty="0" smtClean="0">
                <a:cs typeface="Arial" pitchFamily="34" charset="0"/>
              </a:rPr>
              <a:t> </a:t>
            </a:r>
            <a:r>
              <a:rPr lang="hu-HU" sz="2200" b="1" dirty="0" err="1" smtClean="0">
                <a:cs typeface="Arial" pitchFamily="34" charset="0"/>
              </a:rPr>
              <a:t>towards</a:t>
            </a:r>
            <a:r>
              <a:rPr lang="hu-HU" sz="2200" b="1" dirty="0" smtClean="0">
                <a:cs typeface="Arial" pitchFamily="34" charset="0"/>
              </a:rPr>
              <a:t> </a:t>
            </a:r>
            <a:r>
              <a:rPr lang="hu-HU" sz="2200" b="1" dirty="0" err="1" smtClean="0">
                <a:cs typeface="Arial" pitchFamily="34" charset="0"/>
              </a:rPr>
              <a:t>journalism</a:t>
            </a:r>
            <a:r>
              <a:rPr lang="hu-HU" sz="2200" b="1" dirty="0" smtClean="0">
                <a:cs typeface="Arial" pitchFamily="34" charset="0"/>
              </a:rPr>
              <a:t> </a:t>
            </a:r>
            <a:r>
              <a:rPr lang="hu-HU" sz="2200" b="1" dirty="0" err="1" smtClean="0">
                <a:cs typeface="Arial" pitchFamily="34" charset="0"/>
              </a:rPr>
              <a:t>are</a:t>
            </a:r>
            <a:r>
              <a:rPr lang="hu-HU" sz="2200" b="1" dirty="0" smtClean="0">
                <a:cs typeface="Arial" pitchFamily="34" charset="0"/>
              </a:rPr>
              <a:t> </a:t>
            </a:r>
            <a:r>
              <a:rPr lang="hu-HU" sz="2200" b="1" dirty="0" err="1" smtClean="0">
                <a:cs typeface="Arial" pitchFamily="34" charset="0"/>
              </a:rPr>
              <a:t>law</a:t>
            </a:r>
            <a:endParaRPr lang="hu-HU" sz="2200" b="1" dirty="0" smtClean="0"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endParaRPr lang="hu-HU" sz="2200" b="1" dirty="0" smtClean="0"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hu-HU" sz="2200" b="1" dirty="0">
                <a:cs typeface="Arial" pitchFamily="34" charset="0"/>
              </a:rPr>
              <a:t> </a:t>
            </a:r>
            <a:r>
              <a:rPr lang="hu-HU" sz="2200" b="1" dirty="0" err="1" smtClean="0">
                <a:cs typeface="Arial" pitchFamily="34" charset="0"/>
              </a:rPr>
              <a:t>Don’t</a:t>
            </a:r>
            <a:r>
              <a:rPr lang="hu-HU" sz="2200" b="1" dirty="0" smtClean="0">
                <a:cs typeface="Arial" pitchFamily="34" charset="0"/>
              </a:rPr>
              <a:t> </a:t>
            </a:r>
            <a:r>
              <a:rPr lang="hu-HU" sz="2200" b="1" dirty="0" err="1" smtClean="0">
                <a:cs typeface="Arial" pitchFamily="34" charset="0"/>
              </a:rPr>
              <a:t>believe</a:t>
            </a:r>
            <a:r>
              <a:rPr lang="hu-HU" sz="2200" b="1" dirty="0" smtClean="0">
                <a:cs typeface="Arial" pitchFamily="34" charset="0"/>
              </a:rPr>
              <a:t> the </a:t>
            </a:r>
            <a:r>
              <a:rPr lang="hu-HU" sz="2200" b="1" dirty="0" err="1" smtClean="0">
                <a:cs typeface="Arial" pitchFamily="34" charset="0"/>
              </a:rPr>
              <a:t>media</a:t>
            </a:r>
            <a:endParaRPr lang="hu-HU" sz="2200" b="1" dirty="0" smtClean="0"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endParaRPr lang="hu-HU" sz="2200" b="1" dirty="0" smtClean="0"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hu-HU" sz="2200" b="1" dirty="0">
                <a:cs typeface="Arial" pitchFamily="34" charset="0"/>
              </a:rPr>
              <a:t> </a:t>
            </a:r>
            <a:r>
              <a:rPr lang="hu-HU" sz="2200" b="1" dirty="0" err="1" smtClean="0">
                <a:cs typeface="Arial" pitchFamily="34" charset="0"/>
              </a:rPr>
              <a:t>See</a:t>
            </a:r>
            <a:r>
              <a:rPr lang="hu-HU" sz="2200" b="1" dirty="0" smtClean="0">
                <a:cs typeface="Arial" pitchFamily="34" charset="0"/>
              </a:rPr>
              <a:t> </a:t>
            </a:r>
            <a:r>
              <a:rPr lang="hu-HU" sz="2200" b="1" dirty="0" err="1" smtClean="0">
                <a:cs typeface="Arial" pitchFamily="34" charset="0"/>
              </a:rPr>
              <a:t>it</a:t>
            </a:r>
            <a:r>
              <a:rPr lang="hu-HU" sz="2200" b="1" dirty="0" smtClean="0">
                <a:cs typeface="Arial" pitchFamily="34" charset="0"/>
              </a:rPr>
              <a:t> </a:t>
            </a:r>
            <a:r>
              <a:rPr lang="hu-HU" sz="2200" b="1" dirty="0" err="1" smtClean="0">
                <a:cs typeface="Arial" pitchFamily="34" charset="0"/>
              </a:rPr>
              <a:t>as</a:t>
            </a:r>
            <a:r>
              <a:rPr lang="hu-HU" sz="2200" b="1" dirty="0" smtClean="0">
                <a:cs typeface="Arial" pitchFamily="34" charset="0"/>
              </a:rPr>
              <a:t> a part of the establishment and the </a:t>
            </a:r>
            <a:r>
              <a:rPr lang="hu-HU" sz="2200" b="1" dirty="0" err="1" smtClean="0">
                <a:cs typeface="Arial" pitchFamily="34" charset="0"/>
              </a:rPr>
              <a:t>polarized</a:t>
            </a:r>
            <a:r>
              <a:rPr lang="hu-HU" sz="2200" b="1" dirty="0" smtClean="0">
                <a:cs typeface="Arial" pitchFamily="34" charset="0"/>
              </a:rPr>
              <a:t> </a:t>
            </a:r>
            <a:r>
              <a:rPr lang="hu-HU" sz="2200" b="1" dirty="0" err="1" smtClean="0">
                <a:cs typeface="Arial" pitchFamily="34" charset="0"/>
              </a:rPr>
              <a:t>political</a:t>
            </a:r>
            <a:r>
              <a:rPr lang="hu-HU" sz="2200" b="1" dirty="0" smtClean="0">
                <a:cs typeface="Arial" pitchFamily="34" charset="0"/>
              </a:rPr>
              <a:t> </a:t>
            </a:r>
            <a:r>
              <a:rPr lang="hu-HU" sz="2200" b="1" dirty="0" err="1" smtClean="0">
                <a:cs typeface="Arial" pitchFamily="34" charset="0"/>
              </a:rPr>
              <a:t>field</a:t>
            </a:r>
            <a:endParaRPr lang="hu-HU" sz="2200" b="1" dirty="0" smtClean="0"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endParaRPr lang="hu-HU" sz="2200" b="1" dirty="0" smtClean="0"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hu-HU" sz="2200" b="1" dirty="0">
                <a:cs typeface="Arial" pitchFamily="34" charset="0"/>
              </a:rPr>
              <a:t> </a:t>
            </a:r>
            <a:r>
              <a:rPr lang="hu-HU" sz="2200" b="1" dirty="0" smtClean="0">
                <a:cs typeface="Arial" pitchFamily="34" charset="0"/>
              </a:rPr>
              <a:t>is </a:t>
            </a:r>
            <a:r>
              <a:rPr lang="hu-HU" sz="2200" b="1" dirty="0" err="1" smtClean="0">
                <a:cs typeface="Arial" pitchFamily="34" charset="0"/>
              </a:rPr>
              <a:t>itself</a:t>
            </a:r>
            <a:r>
              <a:rPr lang="hu-HU" sz="2200" b="1" dirty="0" smtClean="0">
                <a:cs typeface="Arial" pitchFamily="34" charset="0"/>
              </a:rPr>
              <a:t> </a:t>
            </a:r>
            <a:r>
              <a:rPr lang="hu-HU" sz="2200" b="1" dirty="0" err="1" smtClean="0">
                <a:cs typeface="Arial" pitchFamily="34" charset="0"/>
              </a:rPr>
              <a:t>polarized</a:t>
            </a:r>
            <a:r>
              <a:rPr lang="hu-HU" sz="2200" b="1" dirty="0" smtClean="0">
                <a:cs typeface="Arial" pitchFamily="34" charset="0"/>
              </a:rPr>
              <a:t>, </a:t>
            </a:r>
            <a:r>
              <a:rPr lang="hu-HU" sz="2200" b="1" dirty="0" err="1" smtClean="0">
                <a:cs typeface="Arial" pitchFamily="34" charset="0"/>
              </a:rPr>
              <a:t>disillusioned</a:t>
            </a:r>
            <a:r>
              <a:rPr lang="hu-HU" sz="2200" b="1" dirty="0" smtClean="0">
                <a:cs typeface="Arial" pitchFamily="34" charset="0"/>
              </a:rPr>
              <a:t> </a:t>
            </a:r>
            <a:r>
              <a:rPr lang="hu-HU" sz="2200" b="1" dirty="0" err="1" smtClean="0">
                <a:cs typeface="Arial" pitchFamily="34" charset="0"/>
              </a:rPr>
              <a:t>or</a:t>
            </a:r>
            <a:r>
              <a:rPr lang="hu-HU" sz="2200" b="1" dirty="0" smtClean="0">
                <a:cs typeface="Arial" pitchFamily="34" charset="0"/>
              </a:rPr>
              <a:t> </a:t>
            </a:r>
            <a:r>
              <a:rPr lang="hu-HU" sz="2200" b="1" dirty="0" err="1" smtClean="0">
                <a:cs typeface="Arial" pitchFamily="34" charset="0"/>
              </a:rPr>
              <a:t>ignorant</a:t>
            </a:r>
            <a:endParaRPr lang="hu-HU" sz="2200" b="1" dirty="0" smtClean="0"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endParaRPr lang="hu-HU" sz="2200" b="1" dirty="0" smtClean="0"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hu-HU" sz="2200" b="1" dirty="0">
                <a:cs typeface="Arial" pitchFamily="34" charset="0"/>
              </a:rPr>
              <a:t> </a:t>
            </a:r>
            <a:r>
              <a:rPr lang="hu-HU" sz="2200" b="1" dirty="0" err="1" smtClean="0">
                <a:cs typeface="Arial" pitchFamily="34" charset="0"/>
              </a:rPr>
              <a:t>won’t</a:t>
            </a:r>
            <a:r>
              <a:rPr lang="hu-HU" sz="2200" b="1" dirty="0" smtClean="0">
                <a:cs typeface="Arial" pitchFamily="34" charset="0"/>
              </a:rPr>
              <a:t> </a:t>
            </a:r>
            <a:r>
              <a:rPr lang="hu-HU" sz="2200" b="1" dirty="0" err="1" smtClean="0">
                <a:cs typeface="Arial" pitchFamily="34" charset="0"/>
              </a:rPr>
              <a:t>value</a:t>
            </a:r>
            <a:r>
              <a:rPr lang="hu-HU" sz="2200" b="1" dirty="0" smtClean="0">
                <a:cs typeface="Arial" pitchFamily="34" charset="0"/>
              </a:rPr>
              <a:t> the </a:t>
            </a:r>
            <a:r>
              <a:rPr lang="hu-HU" sz="2200" b="1" dirty="0" err="1" smtClean="0">
                <a:cs typeface="Arial" pitchFamily="34" charset="0"/>
              </a:rPr>
              <a:t>media</a:t>
            </a:r>
            <a:endParaRPr lang="hu-HU" sz="2200" b="1" dirty="0" smtClean="0"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endParaRPr lang="hu-HU" sz="2200" b="1" dirty="0" smtClean="0"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hu-HU" sz="2200" b="1" dirty="0">
                <a:cs typeface="Arial" pitchFamily="34" charset="0"/>
              </a:rPr>
              <a:t> </a:t>
            </a:r>
            <a:r>
              <a:rPr lang="hu-HU" sz="2200" b="1" dirty="0" err="1" smtClean="0">
                <a:cs typeface="Arial" pitchFamily="34" charset="0"/>
              </a:rPr>
              <a:t>won’t</a:t>
            </a:r>
            <a:r>
              <a:rPr lang="hu-HU" sz="2200" b="1" dirty="0" smtClean="0">
                <a:cs typeface="Arial" pitchFamily="34" charset="0"/>
              </a:rPr>
              <a:t> </a:t>
            </a:r>
            <a:r>
              <a:rPr lang="hu-HU" sz="2200" b="1" dirty="0" err="1" smtClean="0">
                <a:cs typeface="Arial" pitchFamily="34" charset="0"/>
              </a:rPr>
              <a:t>pay</a:t>
            </a:r>
            <a:r>
              <a:rPr lang="hu-HU" sz="2200" b="1" dirty="0" smtClean="0">
                <a:cs typeface="Arial" pitchFamily="34" charset="0"/>
              </a:rPr>
              <a:t> </a:t>
            </a:r>
            <a:r>
              <a:rPr lang="hu-HU" sz="2200" b="1" dirty="0" err="1" smtClean="0">
                <a:cs typeface="Arial" pitchFamily="34" charset="0"/>
              </a:rPr>
              <a:t>for</a:t>
            </a:r>
            <a:r>
              <a:rPr lang="hu-HU" sz="2200" b="1" dirty="0" smtClean="0">
                <a:cs typeface="Arial" pitchFamily="34" charset="0"/>
              </a:rPr>
              <a:t> </a:t>
            </a:r>
            <a:r>
              <a:rPr lang="hu-HU" sz="2200" b="1" dirty="0" err="1" smtClean="0">
                <a:cs typeface="Arial" pitchFamily="34" charset="0"/>
              </a:rPr>
              <a:t>journalism</a:t>
            </a:r>
            <a:endParaRPr lang="hu-HU" sz="2200" b="1" dirty="0"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Csoportba foglalás 4"/>
          <p:cNvGrpSpPr/>
          <p:nvPr/>
        </p:nvGrpSpPr>
        <p:grpSpPr>
          <a:xfrm>
            <a:off x="251520" y="260648"/>
            <a:ext cx="4114801" cy="2262981"/>
            <a:chOff x="-1" y="0"/>
            <a:chExt cx="4114801" cy="2262981"/>
          </a:xfrm>
        </p:grpSpPr>
        <p:sp>
          <p:nvSpPr>
            <p:cNvPr id="6" name="Téglalap 5"/>
            <p:cNvSpPr/>
            <p:nvPr/>
          </p:nvSpPr>
          <p:spPr>
            <a:xfrm rot="16200000">
              <a:off x="925909" y="-925909"/>
              <a:ext cx="2262981" cy="4114800"/>
            </a:xfrm>
            <a:prstGeom prst="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7" name="Téglalap 6"/>
            <p:cNvSpPr/>
            <p:nvPr/>
          </p:nvSpPr>
          <p:spPr>
            <a:xfrm rot="21600000">
              <a:off x="-1" y="1"/>
              <a:ext cx="4114800" cy="169723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63144" tIns="263144" rIns="263144" bIns="263144" numCol="1" spcCol="1270" anchor="ctr" anchorCtr="0">
              <a:noAutofit/>
            </a:bodyPr>
            <a:lstStyle/>
            <a:p>
              <a:pPr lvl="0" algn="ctr" defTabSz="16446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hu-HU" sz="3700" kern="1200" dirty="0" err="1" smtClean="0"/>
                <a:t>Owners</a:t>
              </a:r>
              <a:endParaRPr lang="hu-HU" sz="3700" kern="1200" dirty="0"/>
            </a:p>
          </p:txBody>
        </p:sp>
      </p:grpSp>
      <p:sp>
        <p:nvSpPr>
          <p:cNvPr id="10" name="Szövegdoboz 9"/>
          <p:cNvSpPr txBox="1"/>
          <p:nvPr/>
        </p:nvSpPr>
        <p:spPr>
          <a:xfrm>
            <a:off x="5076056" y="260648"/>
            <a:ext cx="3744416" cy="62324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hu-HU" sz="2100" b="1" dirty="0" smtClean="0">
                <a:cs typeface="Arial" pitchFamily="34" charset="0"/>
              </a:rPr>
              <a:t> </a:t>
            </a:r>
            <a:r>
              <a:rPr lang="hu-HU" sz="2100" b="1" dirty="0" err="1" smtClean="0">
                <a:cs typeface="Arial" pitchFamily="34" charset="0"/>
              </a:rPr>
              <a:t>Owners</a:t>
            </a:r>
            <a:r>
              <a:rPr lang="hu-HU" sz="2100" b="1" dirty="0" smtClean="0">
                <a:cs typeface="Arial" pitchFamily="34" charset="0"/>
              </a:rPr>
              <a:t> </a:t>
            </a:r>
            <a:r>
              <a:rPr lang="hu-HU" sz="2100" b="1" dirty="0" err="1" smtClean="0">
                <a:cs typeface="Arial" pitchFamily="34" charset="0"/>
              </a:rPr>
              <a:t>with</a:t>
            </a:r>
            <a:r>
              <a:rPr lang="hu-HU" sz="2100" b="1" dirty="0" smtClean="0">
                <a:cs typeface="Arial" pitchFamily="34" charset="0"/>
              </a:rPr>
              <a:t> a </a:t>
            </a:r>
            <a:r>
              <a:rPr lang="hu-HU" sz="2100" b="1" dirty="0" err="1" smtClean="0">
                <a:cs typeface="Arial" pitchFamily="34" charset="0"/>
              </a:rPr>
              <a:t>transparent</a:t>
            </a:r>
            <a:r>
              <a:rPr lang="hu-HU" sz="2100" b="1" dirty="0" smtClean="0">
                <a:cs typeface="Arial" pitchFamily="34" charset="0"/>
              </a:rPr>
              <a:t> </a:t>
            </a:r>
            <a:r>
              <a:rPr lang="hu-HU" sz="2100" b="1" dirty="0" err="1" smtClean="0">
                <a:cs typeface="Arial" pitchFamily="34" charset="0"/>
              </a:rPr>
              <a:t>mission</a:t>
            </a:r>
            <a:r>
              <a:rPr lang="hu-HU" sz="2100" b="1" dirty="0" smtClean="0">
                <a:cs typeface="Arial" pitchFamily="34" charset="0"/>
              </a:rPr>
              <a:t> </a:t>
            </a:r>
            <a:r>
              <a:rPr lang="hu-HU" sz="2100" b="1" dirty="0" err="1" smtClean="0">
                <a:cs typeface="Arial" pitchFamily="34" charset="0"/>
              </a:rPr>
              <a:t>gradually</a:t>
            </a:r>
            <a:r>
              <a:rPr lang="hu-HU" sz="2100" b="1" dirty="0" smtClean="0">
                <a:cs typeface="Arial" pitchFamily="34" charset="0"/>
              </a:rPr>
              <a:t> </a:t>
            </a:r>
            <a:r>
              <a:rPr lang="hu-HU" sz="2100" b="1" dirty="0" err="1" smtClean="0">
                <a:cs typeface="Arial" pitchFamily="34" charset="0"/>
              </a:rPr>
              <a:t>replaced</a:t>
            </a:r>
            <a:r>
              <a:rPr lang="hu-HU" sz="2100" b="1" dirty="0" smtClean="0">
                <a:cs typeface="Arial" pitchFamily="34" charset="0"/>
              </a:rPr>
              <a:t> </a:t>
            </a:r>
            <a:r>
              <a:rPr lang="hu-HU" sz="2100" b="1" dirty="0" err="1" smtClean="0">
                <a:cs typeface="Arial" pitchFamily="34" charset="0"/>
              </a:rPr>
              <a:t>by</a:t>
            </a:r>
            <a:r>
              <a:rPr lang="hu-HU" sz="2100" b="1" dirty="0" smtClean="0">
                <a:cs typeface="Arial" pitchFamily="34" charset="0"/>
              </a:rPr>
              <a:t> </a:t>
            </a:r>
            <a:r>
              <a:rPr lang="hu-HU" sz="2100" b="1" dirty="0" err="1" smtClean="0">
                <a:cs typeface="Arial" pitchFamily="34" charset="0"/>
              </a:rPr>
              <a:t>oligarchs</a:t>
            </a:r>
            <a:r>
              <a:rPr lang="hu-HU" sz="2100" b="1" dirty="0" smtClean="0">
                <a:cs typeface="Arial" pitchFamily="34" charset="0"/>
              </a:rPr>
              <a:t> and </a:t>
            </a:r>
            <a:r>
              <a:rPr lang="hu-HU" sz="2100" b="1" dirty="0" err="1" smtClean="0">
                <a:cs typeface="Arial" pitchFamily="34" charset="0"/>
              </a:rPr>
              <a:t>other</a:t>
            </a:r>
            <a:r>
              <a:rPr lang="hu-HU" sz="2100" b="1" dirty="0" smtClean="0">
                <a:cs typeface="Arial" pitchFamily="34" charset="0"/>
              </a:rPr>
              <a:t> </a:t>
            </a:r>
            <a:r>
              <a:rPr lang="hu-HU" sz="2100" b="1" dirty="0" err="1" smtClean="0">
                <a:cs typeface="Arial" pitchFamily="34" charset="0"/>
              </a:rPr>
              <a:t>owners</a:t>
            </a:r>
            <a:r>
              <a:rPr lang="hu-HU" sz="2100" b="1" dirty="0" smtClean="0">
                <a:cs typeface="Arial" pitchFamily="34" charset="0"/>
              </a:rPr>
              <a:t> </a:t>
            </a:r>
            <a:r>
              <a:rPr lang="hu-HU" sz="2100" b="1" dirty="0" err="1" smtClean="0">
                <a:cs typeface="Arial" pitchFamily="34" charset="0"/>
              </a:rPr>
              <a:t>with</a:t>
            </a:r>
            <a:r>
              <a:rPr lang="hu-HU" sz="2100" b="1" dirty="0" smtClean="0">
                <a:cs typeface="Arial" pitchFamily="34" charset="0"/>
              </a:rPr>
              <a:t> </a:t>
            </a:r>
            <a:r>
              <a:rPr lang="hu-HU" sz="2100" b="1" dirty="0" err="1" smtClean="0">
                <a:cs typeface="Arial" pitchFamily="34" charset="0"/>
              </a:rPr>
              <a:t>shady</a:t>
            </a:r>
            <a:r>
              <a:rPr lang="hu-HU" sz="2100" b="1" dirty="0" smtClean="0">
                <a:cs typeface="Arial" pitchFamily="34" charset="0"/>
              </a:rPr>
              <a:t> </a:t>
            </a:r>
            <a:r>
              <a:rPr lang="hu-HU" sz="2100" b="1" dirty="0" err="1" smtClean="0">
                <a:cs typeface="Arial" pitchFamily="34" charset="0"/>
              </a:rPr>
              <a:t>motivations</a:t>
            </a:r>
            <a:endParaRPr lang="hu-HU" sz="2100" b="1" dirty="0" smtClean="0"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endParaRPr lang="hu-HU" sz="2100" b="1" dirty="0" smtClean="0"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hu-HU" sz="2100" b="1" dirty="0">
                <a:cs typeface="Arial" pitchFamily="34" charset="0"/>
              </a:rPr>
              <a:t> </a:t>
            </a:r>
            <a:r>
              <a:rPr lang="hu-HU" sz="2100" b="1" dirty="0" err="1" smtClean="0">
                <a:cs typeface="Arial" pitchFamily="34" charset="0"/>
              </a:rPr>
              <a:t>Can’t</a:t>
            </a:r>
            <a:r>
              <a:rPr lang="hu-HU" sz="2100" b="1" dirty="0" smtClean="0">
                <a:cs typeface="Arial" pitchFamily="34" charset="0"/>
              </a:rPr>
              <a:t> </a:t>
            </a:r>
            <a:r>
              <a:rPr lang="hu-HU" sz="2100" b="1" dirty="0" err="1" smtClean="0">
                <a:cs typeface="Arial" pitchFamily="34" charset="0"/>
              </a:rPr>
              <a:t>make</a:t>
            </a:r>
            <a:r>
              <a:rPr lang="hu-HU" sz="2100" b="1" dirty="0" smtClean="0">
                <a:cs typeface="Arial" pitchFamily="34" charset="0"/>
              </a:rPr>
              <a:t> </a:t>
            </a:r>
            <a:r>
              <a:rPr lang="hu-HU" sz="2100" b="1" dirty="0" err="1" smtClean="0">
                <a:cs typeface="Arial" pitchFamily="34" charset="0"/>
              </a:rPr>
              <a:t>much</a:t>
            </a:r>
            <a:r>
              <a:rPr lang="hu-HU" sz="2100" b="1" dirty="0" smtClean="0">
                <a:cs typeface="Arial" pitchFamily="34" charset="0"/>
              </a:rPr>
              <a:t> </a:t>
            </a:r>
            <a:r>
              <a:rPr lang="hu-HU" sz="2100" b="1" dirty="0" err="1" smtClean="0">
                <a:cs typeface="Arial" pitchFamily="34" charset="0"/>
              </a:rPr>
              <a:t>money</a:t>
            </a:r>
            <a:r>
              <a:rPr lang="hu-HU" sz="2100" b="1" dirty="0" smtClean="0">
                <a:cs typeface="Arial" pitchFamily="34" charset="0"/>
              </a:rPr>
              <a:t> </a:t>
            </a:r>
            <a:r>
              <a:rPr lang="hu-HU" sz="2100" b="1" dirty="0" err="1" smtClean="0">
                <a:cs typeface="Arial" pitchFamily="34" charset="0"/>
              </a:rPr>
              <a:t>any</a:t>
            </a:r>
            <a:r>
              <a:rPr lang="hu-HU" sz="2100" b="1" dirty="0" smtClean="0">
                <a:cs typeface="Arial" pitchFamily="34" charset="0"/>
              </a:rPr>
              <a:t> more </a:t>
            </a:r>
            <a:r>
              <a:rPr lang="hu-HU" sz="2100" b="1" dirty="0" err="1" smtClean="0">
                <a:cs typeface="Arial" pitchFamily="34" charset="0"/>
              </a:rPr>
              <a:t>so</a:t>
            </a:r>
            <a:r>
              <a:rPr lang="hu-HU" sz="2100" b="1" dirty="0" smtClean="0">
                <a:cs typeface="Arial" pitchFamily="34" charset="0"/>
              </a:rPr>
              <a:t> </a:t>
            </a:r>
            <a:r>
              <a:rPr lang="hu-HU" sz="2100" b="1" dirty="0" err="1" smtClean="0">
                <a:cs typeface="Arial" pitchFamily="34" charset="0"/>
              </a:rPr>
              <a:t>they</a:t>
            </a:r>
            <a:r>
              <a:rPr lang="hu-HU" sz="2100" b="1" dirty="0" smtClean="0">
                <a:cs typeface="Arial" pitchFamily="34" charset="0"/>
              </a:rPr>
              <a:t> </a:t>
            </a:r>
            <a:r>
              <a:rPr lang="hu-HU" sz="2100" b="1" dirty="0" err="1" smtClean="0">
                <a:cs typeface="Arial" pitchFamily="34" charset="0"/>
              </a:rPr>
              <a:t>use</a:t>
            </a:r>
            <a:r>
              <a:rPr lang="hu-HU" sz="2100" b="1" dirty="0" smtClean="0">
                <a:cs typeface="Arial" pitchFamily="34" charset="0"/>
              </a:rPr>
              <a:t> </a:t>
            </a:r>
            <a:r>
              <a:rPr lang="hu-HU" sz="2100" b="1" dirty="0" err="1" smtClean="0">
                <a:cs typeface="Arial" pitchFamily="34" charset="0"/>
              </a:rPr>
              <a:t>to</a:t>
            </a:r>
            <a:r>
              <a:rPr lang="hu-HU" sz="2100" b="1" dirty="0" smtClean="0">
                <a:cs typeface="Arial" pitchFamily="34" charset="0"/>
              </a:rPr>
              <a:t> </a:t>
            </a:r>
            <a:r>
              <a:rPr lang="hu-HU" sz="2100" b="1" dirty="0" err="1" smtClean="0">
                <a:cs typeface="Arial" pitchFamily="34" charset="0"/>
              </a:rPr>
              <a:t>support</a:t>
            </a:r>
            <a:r>
              <a:rPr lang="hu-HU" sz="2100" b="1" dirty="0" smtClean="0">
                <a:cs typeface="Arial" pitchFamily="34" charset="0"/>
              </a:rPr>
              <a:t> </a:t>
            </a:r>
            <a:r>
              <a:rPr lang="hu-HU" sz="2100" b="1" dirty="0" err="1" smtClean="0">
                <a:cs typeface="Arial" pitchFamily="34" charset="0"/>
              </a:rPr>
              <a:t>other</a:t>
            </a:r>
            <a:r>
              <a:rPr lang="hu-HU" sz="2100" b="1" dirty="0" smtClean="0">
                <a:cs typeface="Arial" pitchFamily="34" charset="0"/>
              </a:rPr>
              <a:t> </a:t>
            </a:r>
            <a:r>
              <a:rPr lang="hu-HU" sz="2100" b="1" dirty="0" err="1" smtClean="0">
                <a:cs typeface="Arial" pitchFamily="34" charset="0"/>
              </a:rPr>
              <a:t>kinds</a:t>
            </a:r>
            <a:r>
              <a:rPr lang="hu-HU" sz="2100" b="1" dirty="0" smtClean="0">
                <a:cs typeface="Arial" pitchFamily="34" charset="0"/>
              </a:rPr>
              <a:t> of businesses</a:t>
            </a:r>
          </a:p>
          <a:p>
            <a:pPr>
              <a:buFont typeface="Arial" pitchFamily="34" charset="0"/>
              <a:buChar char="•"/>
            </a:pPr>
            <a:endParaRPr lang="hu-HU" sz="2100" b="1" dirty="0" smtClean="0"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hu-HU" sz="2100" b="1" dirty="0">
                <a:cs typeface="Arial" pitchFamily="34" charset="0"/>
              </a:rPr>
              <a:t> </a:t>
            </a:r>
            <a:r>
              <a:rPr lang="hu-HU" sz="2100" b="1" dirty="0" err="1" smtClean="0">
                <a:cs typeface="Arial" pitchFamily="34" charset="0"/>
              </a:rPr>
              <a:t>Ownership</a:t>
            </a:r>
            <a:r>
              <a:rPr lang="hu-HU" sz="2100" b="1" dirty="0" smtClean="0">
                <a:cs typeface="Arial" pitchFamily="34" charset="0"/>
              </a:rPr>
              <a:t> is </a:t>
            </a:r>
            <a:r>
              <a:rPr lang="hu-HU" sz="2100" b="1" dirty="0" err="1" smtClean="0">
                <a:cs typeface="Arial" pitchFamily="34" charset="0"/>
              </a:rPr>
              <a:t>growingly</a:t>
            </a:r>
            <a:r>
              <a:rPr lang="hu-HU" sz="2100" b="1" dirty="0" smtClean="0">
                <a:cs typeface="Arial" pitchFamily="34" charset="0"/>
              </a:rPr>
              <a:t> </a:t>
            </a:r>
            <a:r>
              <a:rPr lang="hu-HU" sz="2100" b="1" dirty="0" err="1" smtClean="0">
                <a:cs typeface="Arial" pitchFamily="34" charset="0"/>
              </a:rPr>
              <a:t>intransparent</a:t>
            </a:r>
            <a:r>
              <a:rPr lang="hu-HU" sz="2100" b="1" dirty="0" smtClean="0">
                <a:cs typeface="Arial" pitchFamily="34" charset="0"/>
              </a:rPr>
              <a:t> (</a:t>
            </a:r>
            <a:r>
              <a:rPr lang="hu-HU" sz="2100" b="1" dirty="0" err="1" smtClean="0">
                <a:cs typeface="Arial" pitchFamily="34" charset="0"/>
              </a:rPr>
              <a:t>strawmen</a:t>
            </a:r>
            <a:r>
              <a:rPr lang="hu-HU" sz="2100" b="1" dirty="0" smtClean="0">
                <a:cs typeface="Arial" pitchFamily="34" charset="0"/>
              </a:rPr>
              <a:t>)</a:t>
            </a:r>
          </a:p>
          <a:p>
            <a:pPr>
              <a:buFont typeface="Arial" pitchFamily="34" charset="0"/>
              <a:buChar char="•"/>
            </a:pPr>
            <a:endParaRPr lang="hu-HU" sz="2100" b="1" dirty="0" smtClean="0"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hu-HU" sz="2100" b="1" dirty="0">
                <a:cs typeface="Arial" pitchFamily="34" charset="0"/>
              </a:rPr>
              <a:t> </a:t>
            </a:r>
            <a:r>
              <a:rPr lang="hu-HU" sz="2100" b="1" dirty="0" err="1" smtClean="0">
                <a:cs typeface="Arial" pitchFamily="34" charset="0"/>
              </a:rPr>
              <a:t>would</a:t>
            </a:r>
            <a:r>
              <a:rPr lang="hu-HU" sz="2100" b="1" dirty="0" smtClean="0">
                <a:cs typeface="Arial" pitchFamily="34" charset="0"/>
              </a:rPr>
              <a:t> </a:t>
            </a:r>
            <a:r>
              <a:rPr lang="hu-HU" sz="2100" b="1" dirty="0" err="1" smtClean="0">
                <a:cs typeface="Arial" pitchFamily="34" charset="0"/>
              </a:rPr>
              <a:t>do</a:t>
            </a:r>
            <a:r>
              <a:rPr lang="hu-HU" sz="2100" b="1" dirty="0" smtClean="0">
                <a:cs typeface="Arial" pitchFamily="34" charset="0"/>
              </a:rPr>
              <a:t> almost </a:t>
            </a:r>
            <a:r>
              <a:rPr lang="hu-HU" sz="2100" b="1" dirty="0" err="1" smtClean="0">
                <a:cs typeface="Arial" pitchFamily="34" charset="0"/>
              </a:rPr>
              <a:t>anything</a:t>
            </a:r>
            <a:r>
              <a:rPr lang="hu-HU" sz="2100" b="1" dirty="0" smtClean="0">
                <a:cs typeface="Arial" pitchFamily="34" charset="0"/>
              </a:rPr>
              <a:t> </a:t>
            </a:r>
            <a:r>
              <a:rPr lang="hu-HU" sz="2100" b="1" dirty="0" err="1" smtClean="0">
                <a:cs typeface="Arial" pitchFamily="34" charset="0"/>
              </a:rPr>
              <a:t>for</a:t>
            </a:r>
            <a:r>
              <a:rPr lang="hu-HU" sz="2100" b="1" dirty="0" smtClean="0">
                <a:cs typeface="Arial" pitchFamily="34" charset="0"/>
              </a:rPr>
              <a:t> </a:t>
            </a:r>
            <a:r>
              <a:rPr lang="hu-HU" sz="2100" b="1" dirty="0" err="1" smtClean="0">
                <a:cs typeface="Arial" pitchFamily="34" charset="0"/>
              </a:rPr>
              <a:t>revenues</a:t>
            </a:r>
            <a:r>
              <a:rPr lang="hu-HU" sz="2100" b="1" dirty="0" smtClean="0">
                <a:cs typeface="Arial" pitchFamily="34" charset="0"/>
              </a:rPr>
              <a:t>, more </a:t>
            </a:r>
            <a:r>
              <a:rPr lang="hu-HU" sz="2100" b="1" dirty="0" err="1" smtClean="0">
                <a:cs typeface="Arial" pitchFamily="34" charset="0"/>
              </a:rPr>
              <a:t>than</a:t>
            </a:r>
            <a:r>
              <a:rPr lang="hu-HU" sz="2100" b="1" dirty="0" smtClean="0">
                <a:cs typeface="Arial" pitchFamily="34" charset="0"/>
              </a:rPr>
              <a:t> </a:t>
            </a:r>
            <a:r>
              <a:rPr lang="hu-HU" sz="2100" b="1" dirty="0" err="1" smtClean="0">
                <a:cs typeface="Arial" pitchFamily="34" charset="0"/>
              </a:rPr>
              <a:t>before</a:t>
            </a:r>
            <a:endParaRPr lang="hu-HU" sz="2100" b="1" dirty="0" smtClean="0"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endParaRPr lang="hu-HU" sz="2100" b="1" dirty="0" smtClean="0"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hu-HU" sz="2100" b="1" dirty="0">
                <a:cs typeface="Arial" pitchFamily="34" charset="0"/>
              </a:rPr>
              <a:t> </a:t>
            </a:r>
            <a:r>
              <a:rPr lang="hu-HU" sz="2100" b="1" dirty="0" err="1" smtClean="0">
                <a:cs typeface="Arial" pitchFamily="34" charset="0"/>
              </a:rPr>
              <a:t>are</a:t>
            </a:r>
            <a:r>
              <a:rPr lang="hu-HU" sz="2100" b="1" dirty="0" smtClean="0">
                <a:cs typeface="Arial" pitchFamily="34" charset="0"/>
              </a:rPr>
              <a:t> </a:t>
            </a:r>
            <a:r>
              <a:rPr lang="hu-HU" sz="2100" b="1" dirty="0" err="1" smtClean="0">
                <a:cs typeface="Arial" pitchFamily="34" charset="0"/>
              </a:rPr>
              <a:t>vulnerable</a:t>
            </a:r>
            <a:r>
              <a:rPr lang="hu-HU" sz="2100" b="1" dirty="0" smtClean="0">
                <a:cs typeface="Arial" pitchFamily="34" charset="0"/>
              </a:rPr>
              <a:t> </a:t>
            </a:r>
            <a:r>
              <a:rPr lang="hu-HU" sz="2100" b="1" dirty="0" err="1" smtClean="0">
                <a:cs typeface="Arial" pitchFamily="34" charset="0"/>
              </a:rPr>
              <a:t>themselves</a:t>
            </a:r>
            <a:endParaRPr lang="hu-HU" sz="2100" b="1" dirty="0" smtClean="0"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endParaRPr lang="hu-HU" sz="2100" b="1" dirty="0" smtClean="0"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hu-HU" sz="2100" b="1" dirty="0">
                <a:cs typeface="Arial" pitchFamily="34" charset="0"/>
              </a:rPr>
              <a:t> </a:t>
            </a:r>
            <a:r>
              <a:rPr lang="hu-HU" sz="2100" b="1" dirty="0" err="1" smtClean="0">
                <a:cs typeface="Arial" pitchFamily="34" charset="0"/>
              </a:rPr>
              <a:t>have</a:t>
            </a:r>
            <a:r>
              <a:rPr lang="hu-HU" sz="2100" b="1" dirty="0" smtClean="0">
                <a:cs typeface="Arial" pitchFamily="34" charset="0"/>
              </a:rPr>
              <a:t> </a:t>
            </a:r>
            <a:r>
              <a:rPr lang="hu-HU" sz="2100" b="1" dirty="0" err="1" smtClean="0">
                <a:cs typeface="Arial" pitchFamily="34" charset="0"/>
              </a:rPr>
              <a:t>short</a:t>
            </a:r>
            <a:r>
              <a:rPr lang="hu-HU" sz="2100" b="1" dirty="0" smtClean="0">
                <a:cs typeface="Arial" pitchFamily="34" charset="0"/>
              </a:rPr>
              <a:t> </a:t>
            </a:r>
            <a:r>
              <a:rPr lang="hu-HU" sz="2100" b="1" dirty="0" err="1" smtClean="0">
                <a:cs typeface="Arial" pitchFamily="34" charset="0"/>
              </a:rPr>
              <a:t>term</a:t>
            </a:r>
            <a:r>
              <a:rPr lang="hu-HU" sz="2100" b="1" dirty="0" smtClean="0">
                <a:cs typeface="Arial" pitchFamily="34" charset="0"/>
              </a:rPr>
              <a:t> </a:t>
            </a:r>
            <a:r>
              <a:rPr lang="hu-HU" sz="2100" b="1" dirty="0" err="1" smtClean="0">
                <a:cs typeface="Arial" pitchFamily="34" charset="0"/>
              </a:rPr>
              <a:t>survival</a:t>
            </a:r>
            <a:r>
              <a:rPr lang="hu-HU" sz="2100" b="1" dirty="0" smtClean="0">
                <a:cs typeface="Arial" pitchFamily="34" charset="0"/>
              </a:rPr>
              <a:t> </a:t>
            </a:r>
            <a:r>
              <a:rPr lang="hu-HU" sz="2100" b="1" dirty="0" err="1" smtClean="0">
                <a:cs typeface="Arial" pitchFamily="34" charset="0"/>
              </a:rPr>
              <a:t>strategies</a:t>
            </a:r>
            <a:endParaRPr lang="hu-HU" sz="2100" b="1" dirty="0" smtClean="0"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Csoportba foglalás 4"/>
          <p:cNvGrpSpPr/>
          <p:nvPr/>
        </p:nvGrpSpPr>
        <p:grpSpPr>
          <a:xfrm>
            <a:off x="251520" y="260648"/>
            <a:ext cx="4114801" cy="2262981"/>
            <a:chOff x="-1" y="0"/>
            <a:chExt cx="4114801" cy="2262981"/>
          </a:xfrm>
        </p:grpSpPr>
        <p:sp>
          <p:nvSpPr>
            <p:cNvPr id="6" name="Téglalap 5"/>
            <p:cNvSpPr/>
            <p:nvPr/>
          </p:nvSpPr>
          <p:spPr>
            <a:xfrm rot="16200000">
              <a:off x="925909" y="-925909"/>
              <a:ext cx="2262981" cy="4114800"/>
            </a:xfrm>
            <a:prstGeom prst="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7" name="Téglalap 6"/>
            <p:cNvSpPr/>
            <p:nvPr/>
          </p:nvSpPr>
          <p:spPr>
            <a:xfrm rot="21600000">
              <a:off x="-1" y="1"/>
              <a:ext cx="4114800" cy="169723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63144" tIns="263144" rIns="263144" bIns="263144" numCol="1" spcCol="1270" anchor="ctr" anchorCtr="0">
              <a:noAutofit/>
            </a:bodyPr>
            <a:lstStyle/>
            <a:p>
              <a:pPr lvl="0" algn="ctr" defTabSz="16446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hu-HU" sz="3700" kern="1200" dirty="0" err="1" smtClean="0"/>
                <a:t>Advertisers</a:t>
              </a:r>
              <a:endParaRPr lang="hu-HU" sz="3700" kern="1200" dirty="0"/>
            </a:p>
          </p:txBody>
        </p:sp>
      </p:grpSp>
      <p:sp>
        <p:nvSpPr>
          <p:cNvPr id="10" name="Szövegdoboz 9"/>
          <p:cNvSpPr txBox="1"/>
          <p:nvPr/>
        </p:nvSpPr>
        <p:spPr>
          <a:xfrm>
            <a:off x="5076056" y="260648"/>
            <a:ext cx="3744416" cy="65248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hu-HU" sz="2200" b="1" dirty="0" smtClean="0">
                <a:cs typeface="Arial" pitchFamily="34" charset="0"/>
              </a:rPr>
              <a:t> </a:t>
            </a:r>
            <a:r>
              <a:rPr lang="hu-HU" sz="2200" b="1" dirty="0" err="1" smtClean="0">
                <a:cs typeface="Arial" pitchFamily="34" charset="0"/>
              </a:rPr>
              <a:t>Are</a:t>
            </a:r>
            <a:r>
              <a:rPr lang="hu-HU" sz="2200" b="1" dirty="0" smtClean="0">
                <a:cs typeface="Arial" pitchFamily="34" charset="0"/>
              </a:rPr>
              <a:t> </a:t>
            </a:r>
            <a:r>
              <a:rPr lang="hu-HU" sz="2200" b="1" dirty="0" err="1" smtClean="0">
                <a:cs typeface="Arial" pitchFamily="34" charset="0"/>
              </a:rPr>
              <a:t>vulnerable</a:t>
            </a:r>
            <a:r>
              <a:rPr lang="hu-HU" sz="2200" b="1" dirty="0" smtClean="0">
                <a:cs typeface="Arial" pitchFamily="34" charset="0"/>
              </a:rPr>
              <a:t> </a:t>
            </a:r>
            <a:r>
              <a:rPr lang="hu-HU" sz="2200" b="1" dirty="0" err="1" smtClean="0">
                <a:cs typeface="Arial" pitchFamily="34" charset="0"/>
              </a:rPr>
              <a:t>themselves</a:t>
            </a:r>
            <a:endParaRPr lang="hu-HU" sz="2200" b="1" dirty="0" smtClean="0"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endParaRPr lang="hu-HU" sz="2200" b="1" dirty="0" smtClean="0"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hu-HU" sz="2200" b="1" dirty="0">
                <a:cs typeface="Arial" pitchFamily="34" charset="0"/>
              </a:rPr>
              <a:t> </a:t>
            </a:r>
            <a:r>
              <a:rPr lang="hu-HU" sz="2200" b="1" dirty="0" err="1" smtClean="0">
                <a:cs typeface="Arial" pitchFamily="34" charset="0"/>
              </a:rPr>
              <a:t>Follow</a:t>
            </a:r>
            <a:r>
              <a:rPr lang="hu-HU" sz="2200" b="1" dirty="0" smtClean="0">
                <a:cs typeface="Arial" pitchFamily="34" charset="0"/>
              </a:rPr>
              <a:t> the </a:t>
            </a:r>
            <a:r>
              <a:rPr lang="hu-HU" sz="2200" b="1" dirty="0" err="1" smtClean="0">
                <a:cs typeface="Arial" pitchFamily="34" charset="0"/>
              </a:rPr>
              <a:t>government’s</a:t>
            </a:r>
            <a:r>
              <a:rPr lang="hu-HU" sz="2200" b="1" dirty="0" smtClean="0">
                <a:cs typeface="Arial" pitchFamily="34" charset="0"/>
              </a:rPr>
              <a:t> </a:t>
            </a:r>
            <a:r>
              <a:rPr lang="hu-HU" sz="2200" b="1" dirty="0" err="1" smtClean="0">
                <a:cs typeface="Arial" pitchFamily="34" charset="0"/>
              </a:rPr>
              <a:t>advertising</a:t>
            </a:r>
            <a:r>
              <a:rPr lang="hu-HU" sz="2200" b="1" dirty="0" smtClean="0">
                <a:cs typeface="Arial" pitchFamily="34" charset="0"/>
              </a:rPr>
              <a:t> </a:t>
            </a:r>
            <a:r>
              <a:rPr lang="hu-HU" sz="2200" b="1" dirty="0" err="1" smtClean="0">
                <a:cs typeface="Arial" pitchFamily="34" charset="0"/>
              </a:rPr>
              <a:t>patterns</a:t>
            </a:r>
            <a:endParaRPr lang="hu-HU" sz="2200" b="1" dirty="0" smtClean="0"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endParaRPr lang="hu-HU" sz="2200" b="1" dirty="0" smtClean="0"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hu-HU" sz="2200" b="1" dirty="0">
                <a:cs typeface="Arial" pitchFamily="34" charset="0"/>
              </a:rPr>
              <a:t> </a:t>
            </a:r>
            <a:r>
              <a:rPr lang="hu-HU" sz="2200" b="1" dirty="0" err="1" smtClean="0">
                <a:cs typeface="Arial" pitchFamily="34" charset="0"/>
              </a:rPr>
              <a:t>Seek</a:t>
            </a:r>
            <a:r>
              <a:rPr lang="hu-HU" sz="2200" b="1" dirty="0" smtClean="0">
                <a:cs typeface="Arial" pitchFamily="34" charset="0"/>
              </a:rPr>
              <a:t> </a:t>
            </a:r>
            <a:r>
              <a:rPr lang="hu-HU" sz="2200" b="1" dirty="0" err="1" smtClean="0">
                <a:cs typeface="Arial" pitchFamily="34" charset="0"/>
              </a:rPr>
              <a:t>good</a:t>
            </a:r>
            <a:r>
              <a:rPr lang="hu-HU" sz="2200" b="1" dirty="0" smtClean="0">
                <a:cs typeface="Arial" pitchFamily="34" charset="0"/>
              </a:rPr>
              <a:t> </a:t>
            </a:r>
            <a:r>
              <a:rPr lang="hu-HU" sz="2200" b="1" dirty="0" err="1" smtClean="0">
                <a:cs typeface="Arial" pitchFamily="34" charset="0"/>
              </a:rPr>
              <a:t>terms</a:t>
            </a:r>
            <a:r>
              <a:rPr lang="hu-HU" sz="2200" b="1" dirty="0" smtClean="0">
                <a:cs typeface="Arial" pitchFamily="34" charset="0"/>
              </a:rPr>
              <a:t> </a:t>
            </a:r>
            <a:r>
              <a:rPr lang="hu-HU" sz="2200" b="1" dirty="0" err="1" smtClean="0">
                <a:cs typeface="Arial" pitchFamily="34" charset="0"/>
              </a:rPr>
              <a:t>with</a:t>
            </a:r>
            <a:r>
              <a:rPr lang="hu-HU" sz="2200" b="1" dirty="0" smtClean="0">
                <a:cs typeface="Arial" pitchFamily="34" charset="0"/>
              </a:rPr>
              <a:t> the </a:t>
            </a:r>
            <a:r>
              <a:rPr lang="hu-HU" sz="2200" b="1" dirty="0" err="1" smtClean="0">
                <a:cs typeface="Arial" pitchFamily="34" charset="0"/>
              </a:rPr>
              <a:t>government</a:t>
            </a:r>
            <a:endParaRPr lang="hu-HU" sz="2200" b="1" dirty="0" smtClean="0"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endParaRPr lang="hu-HU" sz="2200" b="1" dirty="0" smtClean="0"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hu-HU" sz="2200" b="1" dirty="0">
                <a:cs typeface="Arial" pitchFamily="34" charset="0"/>
              </a:rPr>
              <a:t> </a:t>
            </a:r>
            <a:r>
              <a:rPr lang="hu-HU" sz="2200" b="1" dirty="0" err="1" smtClean="0">
                <a:cs typeface="Arial" pitchFamily="34" charset="0"/>
              </a:rPr>
              <a:t>Want</a:t>
            </a:r>
            <a:r>
              <a:rPr lang="hu-HU" sz="2200" b="1" dirty="0" smtClean="0">
                <a:cs typeface="Arial" pitchFamily="34" charset="0"/>
              </a:rPr>
              <a:t> the </a:t>
            </a:r>
            <a:r>
              <a:rPr lang="hu-HU" sz="2200" b="1" dirty="0" err="1" smtClean="0">
                <a:cs typeface="Arial" pitchFamily="34" charset="0"/>
              </a:rPr>
              <a:t>chinese</a:t>
            </a:r>
            <a:r>
              <a:rPr lang="hu-HU" sz="2200" b="1" dirty="0" smtClean="0">
                <a:cs typeface="Arial" pitchFamily="34" charset="0"/>
              </a:rPr>
              <a:t> </a:t>
            </a:r>
            <a:r>
              <a:rPr lang="hu-HU" sz="2200" b="1" dirty="0" err="1" smtClean="0">
                <a:cs typeface="Arial" pitchFamily="34" charset="0"/>
              </a:rPr>
              <a:t>wall</a:t>
            </a:r>
            <a:r>
              <a:rPr lang="hu-HU" sz="2200" b="1" dirty="0" smtClean="0">
                <a:cs typeface="Arial" pitchFamily="34" charset="0"/>
              </a:rPr>
              <a:t> </a:t>
            </a:r>
            <a:r>
              <a:rPr lang="hu-HU" sz="2200" b="1" dirty="0" err="1" smtClean="0">
                <a:cs typeface="Arial" pitchFamily="34" charset="0"/>
              </a:rPr>
              <a:t>between</a:t>
            </a:r>
            <a:r>
              <a:rPr lang="hu-HU" sz="2200" b="1" dirty="0" smtClean="0">
                <a:cs typeface="Arial" pitchFamily="34" charset="0"/>
              </a:rPr>
              <a:t> </a:t>
            </a:r>
            <a:r>
              <a:rPr lang="hu-HU" sz="2200" b="1" dirty="0" err="1" smtClean="0">
                <a:cs typeface="Arial" pitchFamily="34" charset="0"/>
              </a:rPr>
              <a:t>advertising</a:t>
            </a:r>
            <a:r>
              <a:rPr lang="hu-HU" sz="2200" b="1" dirty="0" smtClean="0">
                <a:cs typeface="Arial" pitchFamily="34" charset="0"/>
              </a:rPr>
              <a:t> and </a:t>
            </a:r>
            <a:r>
              <a:rPr lang="hu-HU" sz="2200" b="1" dirty="0" err="1" smtClean="0">
                <a:cs typeface="Arial" pitchFamily="34" charset="0"/>
              </a:rPr>
              <a:t>editorial</a:t>
            </a:r>
            <a:r>
              <a:rPr lang="hu-HU" sz="2200" b="1" dirty="0" smtClean="0">
                <a:cs typeface="Arial" pitchFamily="34" charset="0"/>
              </a:rPr>
              <a:t> </a:t>
            </a:r>
            <a:r>
              <a:rPr lang="hu-HU" sz="2200" b="1" dirty="0" err="1" smtClean="0">
                <a:cs typeface="Arial" pitchFamily="34" charset="0"/>
              </a:rPr>
              <a:t>content</a:t>
            </a:r>
            <a:r>
              <a:rPr lang="hu-HU" sz="2200" b="1" dirty="0" smtClean="0">
                <a:cs typeface="Arial" pitchFamily="34" charset="0"/>
              </a:rPr>
              <a:t> </a:t>
            </a:r>
            <a:r>
              <a:rPr lang="hu-HU" sz="2200" b="1" dirty="0" err="1" smtClean="0">
                <a:cs typeface="Arial" pitchFamily="34" charset="0"/>
              </a:rPr>
              <a:t>been</a:t>
            </a:r>
            <a:r>
              <a:rPr lang="hu-HU" sz="2200" b="1" dirty="0">
                <a:cs typeface="Arial" pitchFamily="34" charset="0"/>
              </a:rPr>
              <a:t> </a:t>
            </a:r>
            <a:r>
              <a:rPr lang="hu-HU" sz="2200" b="1" dirty="0" err="1" smtClean="0">
                <a:cs typeface="Arial" pitchFamily="34" charset="0"/>
              </a:rPr>
              <a:t>demolished</a:t>
            </a:r>
            <a:endParaRPr lang="hu-HU" sz="2200" b="1" dirty="0" smtClean="0"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endParaRPr lang="hu-HU" sz="2200" b="1" dirty="0" smtClean="0"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hu-HU" sz="2200" b="1" dirty="0">
                <a:cs typeface="Arial" pitchFamily="34" charset="0"/>
              </a:rPr>
              <a:t> </a:t>
            </a:r>
            <a:r>
              <a:rPr lang="hu-HU" sz="2200" b="1" dirty="0" err="1" smtClean="0">
                <a:cs typeface="Arial" pitchFamily="34" charset="0"/>
              </a:rPr>
              <a:t>Increasingly</a:t>
            </a:r>
            <a:r>
              <a:rPr lang="hu-HU" sz="2200" b="1" dirty="0" smtClean="0">
                <a:cs typeface="Arial" pitchFamily="34" charset="0"/>
              </a:rPr>
              <a:t> </a:t>
            </a:r>
            <a:r>
              <a:rPr lang="hu-HU" sz="2200" b="1" dirty="0" err="1" smtClean="0">
                <a:cs typeface="Arial" pitchFamily="34" charset="0"/>
              </a:rPr>
              <a:t>spend</a:t>
            </a:r>
            <a:r>
              <a:rPr lang="hu-HU" sz="2200" b="1" dirty="0" smtClean="0">
                <a:cs typeface="Arial" pitchFamily="34" charset="0"/>
              </a:rPr>
              <a:t> </a:t>
            </a:r>
            <a:r>
              <a:rPr lang="hu-HU" sz="2200" b="1" dirty="0" err="1" smtClean="0">
                <a:cs typeface="Arial" pitchFamily="34" charset="0"/>
              </a:rPr>
              <a:t>on</a:t>
            </a:r>
            <a:r>
              <a:rPr lang="hu-HU" sz="2200" b="1" dirty="0" smtClean="0">
                <a:cs typeface="Arial" pitchFamily="34" charset="0"/>
              </a:rPr>
              <a:t> </a:t>
            </a:r>
            <a:r>
              <a:rPr lang="hu-HU" sz="2200" b="1" dirty="0" err="1" smtClean="0">
                <a:cs typeface="Arial" pitchFamily="34" charset="0"/>
              </a:rPr>
              <a:t>non-journalistic</a:t>
            </a:r>
            <a:r>
              <a:rPr lang="hu-HU" sz="2200" b="1" dirty="0" smtClean="0">
                <a:cs typeface="Arial" pitchFamily="34" charset="0"/>
              </a:rPr>
              <a:t> </a:t>
            </a:r>
            <a:r>
              <a:rPr lang="hu-HU" sz="2200" b="1" dirty="0" err="1" smtClean="0">
                <a:cs typeface="Arial" pitchFamily="34" charset="0"/>
              </a:rPr>
              <a:t>media</a:t>
            </a:r>
            <a:r>
              <a:rPr lang="hu-HU" sz="2200" b="1" dirty="0" smtClean="0">
                <a:cs typeface="Arial" pitchFamily="34" charset="0"/>
              </a:rPr>
              <a:t>, </a:t>
            </a:r>
            <a:r>
              <a:rPr lang="hu-HU" sz="2200" b="1" dirty="0" err="1" smtClean="0">
                <a:cs typeface="Arial" pitchFamily="34" charset="0"/>
              </a:rPr>
              <a:t>like</a:t>
            </a:r>
            <a:r>
              <a:rPr lang="hu-HU" sz="2200" b="1" dirty="0" smtClean="0">
                <a:cs typeface="Arial" pitchFamily="34" charset="0"/>
              </a:rPr>
              <a:t> </a:t>
            </a:r>
            <a:r>
              <a:rPr lang="hu-HU" sz="2200" b="1" dirty="0" err="1" smtClean="0">
                <a:cs typeface="Arial" pitchFamily="34" charset="0"/>
              </a:rPr>
              <a:t>Facebook</a:t>
            </a:r>
            <a:r>
              <a:rPr lang="hu-HU" sz="2200" b="1" dirty="0" smtClean="0">
                <a:cs typeface="Arial" pitchFamily="34" charset="0"/>
              </a:rPr>
              <a:t>, </a:t>
            </a:r>
            <a:r>
              <a:rPr lang="hu-HU" sz="2200" b="1" dirty="0" err="1" smtClean="0">
                <a:cs typeface="Arial" pitchFamily="34" charset="0"/>
              </a:rPr>
              <a:t>Google</a:t>
            </a:r>
            <a:r>
              <a:rPr lang="hu-HU" sz="2200" b="1" dirty="0" smtClean="0">
                <a:cs typeface="Arial" pitchFamily="34" charset="0"/>
              </a:rPr>
              <a:t>, </a:t>
            </a:r>
            <a:r>
              <a:rPr lang="hu-HU" sz="2200" b="1" dirty="0" err="1" smtClean="0">
                <a:cs typeface="Arial" pitchFamily="34" charset="0"/>
              </a:rPr>
              <a:t>events</a:t>
            </a:r>
            <a:r>
              <a:rPr lang="hu-HU" sz="2200" b="1" dirty="0" smtClean="0">
                <a:cs typeface="Arial" pitchFamily="34" charset="0"/>
              </a:rPr>
              <a:t>, etc.</a:t>
            </a:r>
          </a:p>
          <a:p>
            <a:pPr>
              <a:buFont typeface="Arial" pitchFamily="34" charset="0"/>
              <a:buChar char="•"/>
            </a:pPr>
            <a:endParaRPr lang="hu-HU" sz="2200" b="1" dirty="0" smtClean="0"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hu-HU" sz="2200" b="1" dirty="0" smtClean="0">
                <a:cs typeface="Arial" pitchFamily="34" charset="0"/>
              </a:rPr>
              <a:t> </a:t>
            </a:r>
            <a:r>
              <a:rPr lang="hu-HU" sz="2200" b="1" dirty="0" err="1" smtClean="0">
                <a:cs typeface="Arial" pitchFamily="34" charset="0"/>
              </a:rPr>
              <a:t>would</a:t>
            </a:r>
            <a:r>
              <a:rPr lang="hu-HU" sz="2200" b="1" dirty="0" smtClean="0">
                <a:cs typeface="Arial" pitchFamily="34" charset="0"/>
              </a:rPr>
              <a:t> </a:t>
            </a:r>
            <a:r>
              <a:rPr lang="hu-HU" sz="2200" b="1" dirty="0" err="1" smtClean="0">
                <a:cs typeface="Arial" pitchFamily="34" charset="0"/>
              </a:rPr>
              <a:t>take</a:t>
            </a:r>
            <a:r>
              <a:rPr lang="hu-HU" sz="2200" b="1" dirty="0" smtClean="0">
                <a:cs typeface="Arial" pitchFamily="34" charset="0"/>
              </a:rPr>
              <a:t> </a:t>
            </a:r>
            <a:r>
              <a:rPr lang="hu-HU" sz="2200" b="1" dirty="0" err="1" smtClean="0">
                <a:cs typeface="Arial" pitchFamily="34" charset="0"/>
              </a:rPr>
              <a:t>advantage</a:t>
            </a:r>
            <a:r>
              <a:rPr lang="hu-HU" sz="2200" b="1" dirty="0" smtClean="0">
                <a:cs typeface="Arial" pitchFamily="34" charset="0"/>
              </a:rPr>
              <a:t> of </a:t>
            </a:r>
            <a:r>
              <a:rPr lang="hu-HU" sz="2200" b="1" dirty="0" err="1" smtClean="0">
                <a:cs typeface="Arial" pitchFamily="34" charset="0"/>
              </a:rPr>
              <a:t>media’s</a:t>
            </a:r>
            <a:r>
              <a:rPr lang="hu-HU" sz="2200" b="1" dirty="0" smtClean="0">
                <a:cs typeface="Arial" pitchFamily="34" charset="0"/>
              </a:rPr>
              <a:t> </a:t>
            </a:r>
            <a:r>
              <a:rPr lang="hu-HU" sz="2200" b="1" dirty="0" err="1" smtClean="0">
                <a:cs typeface="Arial" pitchFamily="34" charset="0"/>
              </a:rPr>
              <a:t>vulnerability</a:t>
            </a:r>
            <a:endParaRPr lang="hu-HU" sz="2200" b="1" dirty="0" smtClean="0"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Csoportba foglalás 4"/>
          <p:cNvGrpSpPr/>
          <p:nvPr/>
        </p:nvGrpSpPr>
        <p:grpSpPr>
          <a:xfrm>
            <a:off x="251520" y="260648"/>
            <a:ext cx="4114801" cy="2262981"/>
            <a:chOff x="-1" y="0"/>
            <a:chExt cx="4114801" cy="2262981"/>
          </a:xfrm>
        </p:grpSpPr>
        <p:sp>
          <p:nvSpPr>
            <p:cNvPr id="6" name="Téglalap 5"/>
            <p:cNvSpPr/>
            <p:nvPr/>
          </p:nvSpPr>
          <p:spPr>
            <a:xfrm rot="16200000">
              <a:off x="925909" y="-925909"/>
              <a:ext cx="2262981" cy="4114800"/>
            </a:xfrm>
            <a:prstGeom prst="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7" name="Téglalap 6"/>
            <p:cNvSpPr/>
            <p:nvPr/>
          </p:nvSpPr>
          <p:spPr>
            <a:xfrm rot="21600000">
              <a:off x="-1" y="1"/>
              <a:ext cx="4114800" cy="169723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63144" tIns="263144" rIns="263144" bIns="263144" numCol="1" spcCol="1270" anchor="ctr" anchorCtr="0">
              <a:noAutofit/>
            </a:bodyPr>
            <a:lstStyle/>
            <a:p>
              <a:pPr lvl="0" algn="ctr" defTabSz="16446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hu-HU" sz="3700" kern="1200" dirty="0" err="1" smtClean="0"/>
                <a:t>Government</a:t>
              </a:r>
              <a:r>
                <a:rPr lang="hu-HU" sz="3700" kern="1200" dirty="0" smtClean="0"/>
                <a:t>/</a:t>
              </a:r>
              <a:br>
                <a:rPr lang="hu-HU" sz="3700" kern="1200" dirty="0" smtClean="0"/>
              </a:br>
              <a:r>
                <a:rPr lang="hu-HU" sz="3700" kern="1200" dirty="0" smtClean="0"/>
                <a:t>regulator</a:t>
              </a:r>
              <a:endParaRPr lang="hu-HU" sz="3700" kern="1200" dirty="0"/>
            </a:p>
          </p:txBody>
        </p:sp>
      </p:grpSp>
      <p:sp>
        <p:nvSpPr>
          <p:cNvPr id="10" name="Szövegdoboz 9"/>
          <p:cNvSpPr txBox="1"/>
          <p:nvPr/>
        </p:nvSpPr>
        <p:spPr>
          <a:xfrm>
            <a:off x="5076056" y="260648"/>
            <a:ext cx="3744416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hu-HU" sz="2000" b="1" dirty="0">
                <a:cs typeface="Arial" pitchFamily="34" charset="0"/>
              </a:rPr>
              <a:t> </a:t>
            </a:r>
            <a:r>
              <a:rPr lang="hu-HU" sz="2000" b="1" dirty="0" err="1" smtClean="0">
                <a:cs typeface="Arial" pitchFamily="34" charset="0"/>
              </a:rPr>
              <a:t>Makes</a:t>
            </a:r>
            <a:r>
              <a:rPr lang="hu-HU" sz="2000" b="1" dirty="0" smtClean="0">
                <a:cs typeface="Arial" pitchFamily="34" charset="0"/>
              </a:rPr>
              <a:t> </a:t>
            </a:r>
            <a:r>
              <a:rPr lang="hu-HU" sz="2000" b="1" dirty="0" err="1" smtClean="0">
                <a:cs typeface="Arial" pitchFamily="34" charset="0"/>
              </a:rPr>
              <a:t>laws</a:t>
            </a:r>
            <a:r>
              <a:rPr lang="hu-HU" sz="2000" b="1" dirty="0" smtClean="0">
                <a:cs typeface="Arial" pitchFamily="34" charset="0"/>
              </a:rPr>
              <a:t> </a:t>
            </a:r>
            <a:r>
              <a:rPr lang="hu-HU" sz="2000" b="1" dirty="0" err="1" smtClean="0">
                <a:cs typeface="Arial" pitchFamily="34" charset="0"/>
              </a:rPr>
              <a:t>to</a:t>
            </a:r>
            <a:r>
              <a:rPr lang="hu-HU" sz="2000" b="1" dirty="0" smtClean="0">
                <a:cs typeface="Arial" pitchFamily="34" charset="0"/>
              </a:rPr>
              <a:t> </a:t>
            </a:r>
            <a:r>
              <a:rPr lang="hu-HU" sz="2000" b="1" dirty="0" err="1" smtClean="0">
                <a:cs typeface="Arial" pitchFamily="34" charset="0"/>
              </a:rPr>
              <a:t>make</a:t>
            </a:r>
            <a:r>
              <a:rPr lang="hu-HU" sz="2000" b="1" dirty="0" smtClean="0">
                <a:cs typeface="Arial" pitchFamily="34" charset="0"/>
              </a:rPr>
              <a:t> </a:t>
            </a:r>
            <a:r>
              <a:rPr lang="hu-HU" sz="2000" b="1" dirty="0" err="1" smtClean="0">
                <a:cs typeface="Arial" pitchFamily="34" charset="0"/>
              </a:rPr>
              <a:t>media</a:t>
            </a:r>
            <a:r>
              <a:rPr lang="hu-HU" sz="2000" b="1" dirty="0" smtClean="0">
                <a:cs typeface="Arial" pitchFamily="34" charset="0"/>
              </a:rPr>
              <a:t> more </a:t>
            </a:r>
            <a:r>
              <a:rPr lang="hu-HU" sz="2000" b="1" dirty="0" err="1" smtClean="0">
                <a:cs typeface="Arial" pitchFamily="34" charset="0"/>
              </a:rPr>
              <a:t>vulnerable</a:t>
            </a:r>
            <a:r>
              <a:rPr lang="hu-HU" sz="2000" b="1" dirty="0" smtClean="0">
                <a:cs typeface="Arial" pitchFamily="34" charset="0"/>
              </a:rPr>
              <a:t> </a:t>
            </a:r>
            <a:r>
              <a:rPr lang="hu-HU" sz="2000" b="1" dirty="0" err="1" smtClean="0">
                <a:cs typeface="Arial" pitchFamily="34" charset="0"/>
              </a:rPr>
              <a:t>both</a:t>
            </a:r>
            <a:r>
              <a:rPr lang="hu-HU" sz="2000" b="1" dirty="0" smtClean="0">
                <a:cs typeface="Arial" pitchFamily="34" charset="0"/>
              </a:rPr>
              <a:t> </a:t>
            </a:r>
            <a:r>
              <a:rPr lang="hu-HU" sz="2000" b="1" dirty="0" err="1" smtClean="0">
                <a:cs typeface="Arial" pitchFamily="34" charset="0"/>
              </a:rPr>
              <a:t>legally</a:t>
            </a:r>
            <a:r>
              <a:rPr lang="hu-HU" sz="2000" b="1" dirty="0" smtClean="0">
                <a:cs typeface="Arial" pitchFamily="34" charset="0"/>
              </a:rPr>
              <a:t> and </a:t>
            </a:r>
            <a:r>
              <a:rPr lang="hu-HU" sz="2000" b="1" dirty="0" err="1" smtClean="0">
                <a:cs typeface="Arial" pitchFamily="34" charset="0"/>
              </a:rPr>
              <a:t>financially</a:t>
            </a:r>
            <a:endParaRPr lang="hu-HU" sz="2000" b="1" dirty="0" smtClean="0"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endParaRPr lang="hu-HU" sz="2000" b="1" dirty="0" smtClean="0"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hu-HU" sz="2000" b="1" dirty="0">
                <a:cs typeface="Arial" pitchFamily="34" charset="0"/>
              </a:rPr>
              <a:t> </a:t>
            </a:r>
            <a:r>
              <a:rPr lang="hu-HU" sz="2000" b="1" dirty="0" err="1" smtClean="0">
                <a:cs typeface="Arial" pitchFamily="34" charset="0"/>
              </a:rPr>
              <a:t>Becomes</a:t>
            </a:r>
            <a:r>
              <a:rPr lang="hu-HU" sz="2000" b="1" dirty="0" smtClean="0">
                <a:cs typeface="Arial" pitchFamily="34" charset="0"/>
              </a:rPr>
              <a:t> an </a:t>
            </a:r>
            <a:r>
              <a:rPr lang="hu-HU" sz="2000" b="1" dirty="0" err="1" smtClean="0">
                <a:cs typeface="Arial" pitchFamily="34" charset="0"/>
              </a:rPr>
              <a:t>ever</a:t>
            </a:r>
            <a:r>
              <a:rPr lang="hu-HU" sz="2000" b="1" dirty="0" smtClean="0">
                <a:cs typeface="Arial" pitchFamily="34" charset="0"/>
              </a:rPr>
              <a:t> more </a:t>
            </a:r>
            <a:r>
              <a:rPr lang="hu-HU" sz="2000" b="1" dirty="0" err="1" smtClean="0">
                <a:cs typeface="Arial" pitchFamily="34" charset="0"/>
              </a:rPr>
              <a:t>important</a:t>
            </a:r>
            <a:r>
              <a:rPr lang="hu-HU" sz="2000" b="1" dirty="0" smtClean="0">
                <a:cs typeface="Arial" pitchFamily="34" charset="0"/>
              </a:rPr>
              <a:t> </a:t>
            </a:r>
            <a:r>
              <a:rPr lang="hu-HU" sz="2000" b="1" dirty="0" err="1" smtClean="0">
                <a:cs typeface="Arial" pitchFamily="34" charset="0"/>
              </a:rPr>
              <a:t>advertiser</a:t>
            </a:r>
            <a:endParaRPr lang="hu-HU" sz="2000" b="1" dirty="0" smtClean="0"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endParaRPr lang="hu-HU" sz="2000" b="1" dirty="0" smtClean="0"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hu-HU" sz="2000" b="1" dirty="0">
                <a:cs typeface="Arial" pitchFamily="34" charset="0"/>
              </a:rPr>
              <a:t> </a:t>
            </a:r>
            <a:r>
              <a:rPr lang="hu-HU" sz="2000" b="1" dirty="0" err="1" smtClean="0">
                <a:cs typeface="Arial" pitchFamily="34" charset="0"/>
              </a:rPr>
              <a:t>distinguishes</a:t>
            </a:r>
            <a:r>
              <a:rPr lang="hu-HU" sz="2000" b="1" dirty="0" smtClean="0">
                <a:cs typeface="Arial" pitchFamily="34" charset="0"/>
              </a:rPr>
              <a:t> </a:t>
            </a:r>
            <a:r>
              <a:rPr lang="hu-HU" sz="2000" b="1" dirty="0" err="1" smtClean="0">
                <a:cs typeface="Arial" pitchFamily="34" charset="0"/>
              </a:rPr>
              <a:t>between</a:t>
            </a:r>
            <a:r>
              <a:rPr lang="hu-HU" sz="2000" b="1" dirty="0" smtClean="0">
                <a:cs typeface="Arial" pitchFamily="34" charset="0"/>
              </a:rPr>
              <a:t> </a:t>
            </a:r>
            <a:r>
              <a:rPr lang="hu-HU" sz="2000" b="1" dirty="0" err="1" smtClean="0">
                <a:cs typeface="Arial" pitchFamily="34" charset="0"/>
              </a:rPr>
              <a:t>friendly</a:t>
            </a:r>
            <a:r>
              <a:rPr lang="hu-HU" sz="2000" b="1" dirty="0" smtClean="0">
                <a:cs typeface="Arial" pitchFamily="34" charset="0"/>
              </a:rPr>
              <a:t> and </a:t>
            </a:r>
            <a:r>
              <a:rPr lang="hu-HU" sz="2000" b="1" dirty="0" err="1" smtClean="0">
                <a:cs typeface="Arial" pitchFamily="34" charset="0"/>
              </a:rPr>
              <a:t>non-friendly</a:t>
            </a:r>
            <a:r>
              <a:rPr lang="hu-HU" sz="2000" b="1" dirty="0" smtClean="0">
                <a:cs typeface="Arial" pitchFamily="34" charset="0"/>
              </a:rPr>
              <a:t> (</a:t>
            </a:r>
            <a:r>
              <a:rPr lang="hu-HU" sz="2000" b="1" dirty="0" err="1" smtClean="0">
                <a:cs typeface="Arial" pitchFamily="34" charset="0"/>
              </a:rPr>
              <a:t>meaning</a:t>
            </a:r>
            <a:r>
              <a:rPr lang="hu-HU" sz="2000" b="1" dirty="0" smtClean="0">
                <a:cs typeface="Arial" pitchFamily="34" charset="0"/>
              </a:rPr>
              <a:t> </a:t>
            </a:r>
            <a:r>
              <a:rPr lang="hu-HU" sz="2000" b="1" dirty="0" err="1" smtClean="0">
                <a:cs typeface="Arial" pitchFamily="34" charset="0"/>
              </a:rPr>
              <a:t>independent</a:t>
            </a:r>
            <a:r>
              <a:rPr lang="hu-HU" sz="2000" b="1" dirty="0" smtClean="0">
                <a:cs typeface="Arial" pitchFamily="34" charset="0"/>
              </a:rPr>
              <a:t> </a:t>
            </a:r>
            <a:r>
              <a:rPr lang="hu-HU" sz="2000" b="1" dirty="0" err="1" smtClean="0">
                <a:cs typeface="Arial" pitchFamily="34" charset="0"/>
              </a:rPr>
              <a:t>and</a:t>
            </a:r>
            <a:r>
              <a:rPr lang="hu-HU" sz="2000" b="1" dirty="0" smtClean="0">
                <a:cs typeface="Arial" pitchFamily="34" charset="0"/>
              </a:rPr>
              <a:t> </a:t>
            </a:r>
            <a:r>
              <a:rPr lang="hu-HU" sz="2000" b="1" dirty="0" err="1" smtClean="0">
                <a:cs typeface="Arial" pitchFamily="34" charset="0"/>
              </a:rPr>
              <a:t>really</a:t>
            </a:r>
            <a:r>
              <a:rPr lang="hu-HU" sz="2000" b="1" dirty="0" smtClean="0">
                <a:cs typeface="Arial" pitchFamily="34" charset="0"/>
              </a:rPr>
              <a:t> </a:t>
            </a:r>
            <a:r>
              <a:rPr lang="hu-HU" sz="2000" b="1" dirty="0" err="1" smtClean="0">
                <a:cs typeface="Arial" pitchFamily="34" charset="0"/>
              </a:rPr>
              <a:t>non-friendly</a:t>
            </a:r>
            <a:r>
              <a:rPr lang="hu-HU" sz="2000" b="1" dirty="0" smtClean="0">
                <a:cs typeface="Arial" pitchFamily="34" charset="0"/>
              </a:rPr>
              <a:t>) </a:t>
            </a:r>
            <a:r>
              <a:rPr lang="hu-HU" sz="2000" b="1" dirty="0" err="1" smtClean="0">
                <a:cs typeface="Arial" pitchFamily="34" charset="0"/>
              </a:rPr>
              <a:t>media</a:t>
            </a:r>
            <a:endParaRPr lang="hu-HU" sz="2000" b="1" dirty="0" smtClean="0"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endParaRPr lang="hu-HU" sz="2000" b="1" dirty="0" smtClean="0"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hu-HU" sz="2000" b="1" dirty="0">
                <a:cs typeface="Arial" pitchFamily="34" charset="0"/>
              </a:rPr>
              <a:t> </a:t>
            </a:r>
            <a:r>
              <a:rPr lang="hu-HU" sz="2000" b="1" dirty="0" err="1" smtClean="0">
                <a:cs typeface="Arial" pitchFamily="34" charset="0"/>
              </a:rPr>
              <a:t>Manages</a:t>
            </a:r>
            <a:r>
              <a:rPr lang="hu-HU" sz="2000" b="1" dirty="0" smtClean="0">
                <a:cs typeface="Arial" pitchFamily="34" charset="0"/>
              </a:rPr>
              <a:t> </a:t>
            </a:r>
            <a:r>
              <a:rPr lang="hu-HU" sz="2000" b="1" dirty="0" err="1" smtClean="0">
                <a:cs typeface="Arial" pitchFamily="34" charset="0"/>
              </a:rPr>
              <a:t>public</a:t>
            </a:r>
            <a:r>
              <a:rPr lang="hu-HU" sz="2000" b="1" dirty="0" smtClean="0">
                <a:cs typeface="Arial" pitchFamily="34" charset="0"/>
              </a:rPr>
              <a:t> </a:t>
            </a:r>
            <a:r>
              <a:rPr lang="hu-HU" sz="2000" b="1" dirty="0" err="1" smtClean="0">
                <a:cs typeface="Arial" pitchFamily="34" charset="0"/>
              </a:rPr>
              <a:t>media</a:t>
            </a:r>
            <a:r>
              <a:rPr lang="hu-HU" sz="2000" b="1" dirty="0" smtClean="0">
                <a:cs typeface="Arial" pitchFamily="34" charset="0"/>
              </a:rPr>
              <a:t> </a:t>
            </a:r>
            <a:r>
              <a:rPr lang="hu-HU" sz="2000" b="1" dirty="0" err="1" smtClean="0">
                <a:cs typeface="Arial" pitchFamily="34" charset="0"/>
              </a:rPr>
              <a:t>as</a:t>
            </a:r>
            <a:r>
              <a:rPr lang="hu-HU" sz="2000" b="1" dirty="0" smtClean="0">
                <a:cs typeface="Arial" pitchFamily="34" charset="0"/>
              </a:rPr>
              <a:t> </a:t>
            </a:r>
            <a:r>
              <a:rPr lang="hu-HU" sz="2000" b="1" dirty="0" err="1" smtClean="0">
                <a:cs typeface="Arial" pitchFamily="34" charset="0"/>
              </a:rPr>
              <a:t>own</a:t>
            </a:r>
            <a:endParaRPr lang="hu-HU" sz="2000" b="1" dirty="0" smtClean="0"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endParaRPr lang="hu-HU" sz="2000" b="1" dirty="0" smtClean="0"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hu-HU" sz="2000" b="1" dirty="0">
                <a:cs typeface="Arial" pitchFamily="34" charset="0"/>
              </a:rPr>
              <a:t> </a:t>
            </a:r>
            <a:r>
              <a:rPr lang="hu-HU" sz="2000" b="1" dirty="0" err="1" smtClean="0">
                <a:cs typeface="Arial" pitchFamily="34" charset="0"/>
              </a:rPr>
              <a:t>Puts</a:t>
            </a:r>
            <a:r>
              <a:rPr lang="hu-HU" sz="2000" b="1" dirty="0" smtClean="0">
                <a:cs typeface="Arial" pitchFamily="34" charset="0"/>
              </a:rPr>
              <a:t> </a:t>
            </a:r>
            <a:r>
              <a:rPr lang="hu-HU" sz="2000" b="1" dirty="0" err="1" smtClean="0">
                <a:cs typeface="Arial" pitchFamily="34" charset="0"/>
              </a:rPr>
              <a:t>pressure</a:t>
            </a:r>
            <a:r>
              <a:rPr lang="hu-HU" sz="2000" b="1" dirty="0" smtClean="0">
                <a:cs typeface="Arial" pitchFamily="34" charset="0"/>
              </a:rPr>
              <a:t> </a:t>
            </a:r>
            <a:r>
              <a:rPr lang="hu-HU" sz="2000" b="1" dirty="0" err="1" smtClean="0">
                <a:cs typeface="Arial" pitchFamily="34" charset="0"/>
              </a:rPr>
              <a:t>on</a:t>
            </a:r>
            <a:r>
              <a:rPr lang="hu-HU" sz="2000" b="1" dirty="0" smtClean="0">
                <a:cs typeface="Arial" pitchFamily="34" charset="0"/>
              </a:rPr>
              <a:t> </a:t>
            </a:r>
            <a:r>
              <a:rPr lang="hu-HU" sz="2000" b="1" dirty="0" err="1" smtClean="0">
                <a:cs typeface="Arial" pitchFamily="34" charset="0"/>
              </a:rPr>
              <a:t>independent</a:t>
            </a:r>
            <a:r>
              <a:rPr lang="hu-HU" sz="2000" b="1" dirty="0" smtClean="0">
                <a:cs typeface="Arial" pitchFamily="34" charset="0"/>
              </a:rPr>
              <a:t> and </a:t>
            </a:r>
            <a:r>
              <a:rPr lang="hu-HU" sz="2000" b="1" dirty="0" err="1" smtClean="0">
                <a:cs typeface="Arial" pitchFamily="34" charset="0"/>
              </a:rPr>
              <a:t>non-friendly</a:t>
            </a:r>
            <a:r>
              <a:rPr lang="hu-HU" sz="2000" b="1" dirty="0" smtClean="0">
                <a:cs typeface="Arial" pitchFamily="34" charset="0"/>
              </a:rPr>
              <a:t> </a:t>
            </a:r>
            <a:r>
              <a:rPr lang="hu-HU" sz="2000" b="1" dirty="0" err="1" smtClean="0">
                <a:cs typeface="Arial" pitchFamily="34" charset="0"/>
              </a:rPr>
              <a:t>media</a:t>
            </a:r>
            <a:r>
              <a:rPr lang="hu-HU" sz="2000" b="1" dirty="0" smtClean="0">
                <a:cs typeface="Arial" pitchFamily="34" charset="0"/>
              </a:rPr>
              <a:t> </a:t>
            </a:r>
            <a:r>
              <a:rPr lang="hu-HU" sz="2000" b="1" dirty="0" err="1" smtClean="0">
                <a:cs typeface="Arial" pitchFamily="34" charset="0"/>
              </a:rPr>
              <a:t>to</a:t>
            </a:r>
            <a:r>
              <a:rPr lang="hu-HU" sz="2000" b="1" dirty="0" smtClean="0">
                <a:cs typeface="Arial" pitchFamily="34" charset="0"/>
              </a:rPr>
              <a:t> </a:t>
            </a:r>
            <a:r>
              <a:rPr lang="hu-HU" sz="2000" b="1" dirty="0" err="1" smtClean="0">
                <a:cs typeface="Arial" pitchFamily="34" charset="0"/>
              </a:rPr>
              <a:t>withhold</a:t>
            </a:r>
            <a:r>
              <a:rPr lang="hu-HU" sz="2000" b="1" dirty="0" smtClean="0">
                <a:cs typeface="Arial" pitchFamily="34" charset="0"/>
              </a:rPr>
              <a:t> </a:t>
            </a:r>
            <a:r>
              <a:rPr lang="hu-HU" sz="2000" b="1" dirty="0" err="1" smtClean="0">
                <a:cs typeface="Arial" pitchFamily="34" charset="0"/>
              </a:rPr>
              <a:t>stories</a:t>
            </a:r>
            <a:endParaRPr lang="hu-HU" sz="2000" b="1" dirty="0" smtClean="0"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endParaRPr lang="hu-HU" sz="2000" b="1" dirty="0"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hu-HU" sz="2000" b="1" dirty="0" err="1" smtClean="0">
                <a:cs typeface="Arial" pitchFamily="34" charset="0"/>
              </a:rPr>
              <a:t>Uses</a:t>
            </a:r>
            <a:r>
              <a:rPr lang="hu-HU" sz="2000" b="1" dirty="0" smtClean="0">
                <a:cs typeface="Arial" pitchFamily="34" charset="0"/>
              </a:rPr>
              <a:t> </a:t>
            </a:r>
            <a:r>
              <a:rPr lang="hu-HU" sz="2000" b="1" dirty="0" err="1" smtClean="0">
                <a:cs typeface="Arial" pitchFamily="34" charset="0"/>
              </a:rPr>
              <a:t>advertising</a:t>
            </a:r>
            <a:r>
              <a:rPr lang="hu-HU" sz="2000" b="1" dirty="0" smtClean="0">
                <a:cs typeface="Arial" pitchFamily="34" charset="0"/>
              </a:rPr>
              <a:t> </a:t>
            </a:r>
            <a:r>
              <a:rPr lang="hu-HU" sz="2000" b="1" dirty="0" err="1" smtClean="0">
                <a:cs typeface="Arial" pitchFamily="34" charset="0"/>
              </a:rPr>
              <a:t>agencies</a:t>
            </a:r>
            <a:r>
              <a:rPr lang="hu-HU" sz="2000" b="1" dirty="0" smtClean="0">
                <a:cs typeface="Arial" pitchFamily="34" charset="0"/>
              </a:rPr>
              <a:t> and </a:t>
            </a:r>
            <a:r>
              <a:rPr lang="hu-HU" sz="2000" b="1" dirty="0" err="1" smtClean="0">
                <a:cs typeface="Arial" pitchFamily="34" charset="0"/>
              </a:rPr>
              <a:t>middlemen</a:t>
            </a:r>
            <a:r>
              <a:rPr lang="hu-HU" sz="2000" b="1" dirty="0" smtClean="0">
                <a:cs typeface="Arial" pitchFamily="34" charset="0"/>
              </a:rPr>
              <a:t> </a:t>
            </a:r>
            <a:r>
              <a:rPr lang="hu-HU" sz="2000" b="1" dirty="0" err="1" smtClean="0">
                <a:cs typeface="Arial" pitchFamily="34" charset="0"/>
              </a:rPr>
              <a:t>to</a:t>
            </a:r>
            <a:r>
              <a:rPr lang="hu-HU" sz="2000" b="1" dirty="0" smtClean="0">
                <a:cs typeface="Arial" pitchFamily="34" charset="0"/>
              </a:rPr>
              <a:t> </a:t>
            </a:r>
            <a:r>
              <a:rPr lang="hu-HU" sz="2000" b="1" dirty="0" err="1" smtClean="0">
                <a:cs typeface="Arial" pitchFamily="34" charset="0"/>
              </a:rPr>
              <a:t>send</a:t>
            </a:r>
            <a:r>
              <a:rPr lang="hu-HU" sz="2000" b="1" dirty="0" smtClean="0">
                <a:cs typeface="Arial" pitchFamily="34" charset="0"/>
              </a:rPr>
              <a:t> </a:t>
            </a:r>
            <a:r>
              <a:rPr lang="hu-HU" sz="2000" b="1" dirty="0" err="1" smtClean="0">
                <a:cs typeface="Arial" pitchFamily="34" charset="0"/>
              </a:rPr>
              <a:t>messages</a:t>
            </a:r>
            <a:r>
              <a:rPr lang="hu-HU" sz="2000" b="1" dirty="0" smtClean="0">
                <a:cs typeface="Arial" pitchFamily="34" charset="0"/>
              </a:rPr>
              <a:t> </a:t>
            </a:r>
            <a:r>
              <a:rPr lang="hu-HU" sz="2000" b="1" dirty="0" err="1" smtClean="0">
                <a:cs typeface="Arial" pitchFamily="34" charset="0"/>
              </a:rPr>
              <a:t>to</a:t>
            </a:r>
            <a:r>
              <a:rPr lang="hu-HU" sz="2000" b="1" dirty="0" smtClean="0">
                <a:cs typeface="Arial" pitchFamily="34" charset="0"/>
              </a:rPr>
              <a:t> </a:t>
            </a:r>
            <a:r>
              <a:rPr lang="hu-HU" sz="2000" b="1" dirty="0" err="1" smtClean="0">
                <a:cs typeface="Arial" pitchFamily="34" charset="0"/>
              </a:rPr>
              <a:t>newsrooms</a:t>
            </a:r>
            <a:endParaRPr lang="hu-HU" sz="2000" b="1" dirty="0" smtClean="0"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Csoportba foglalás 3"/>
          <p:cNvGrpSpPr/>
          <p:nvPr/>
        </p:nvGrpSpPr>
        <p:grpSpPr>
          <a:xfrm>
            <a:off x="395536" y="404664"/>
            <a:ext cx="2468880" cy="1285825"/>
            <a:chOff x="2880359" y="1697236"/>
            <a:chExt cx="2468880" cy="1131490"/>
          </a:xfrm>
        </p:grpSpPr>
        <p:sp>
          <p:nvSpPr>
            <p:cNvPr id="5" name="Lekerekített téglalap 4"/>
            <p:cNvSpPr/>
            <p:nvPr/>
          </p:nvSpPr>
          <p:spPr>
            <a:xfrm>
              <a:off x="2880359" y="1697236"/>
              <a:ext cx="2468880" cy="1131490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6" name="Lekerekített téglalap 4"/>
            <p:cNvSpPr/>
            <p:nvPr/>
          </p:nvSpPr>
          <p:spPr>
            <a:xfrm>
              <a:off x="2935594" y="1752471"/>
              <a:ext cx="2358410" cy="102102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40970" tIns="140970" rIns="140970" bIns="140970" numCol="1" spcCol="1270" anchor="ctr" anchorCtr="0">
              <a:noAutofit/>
            </a:bodyPr>
            <a:lstStyle/>
            <a:p>
              <a:pPr lvl="0" algn="ctr" defTabSz="16446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hu-HU" sz="3700" kern="1200" dirty="0" err="1" smtClean="0"/>
                <a:t>Journalists</a:t>
              </a:r>
              <a:endParaRPr lang="hu-HU" sz="3700" kern="1200" dirty="0"/>
            </a:p>
          </p:txBody>
        </p:sp>
      </p:grpSp>
      <p:sp>
        <p:nvSpPr>
          <p:cNvPr id="8" name="Téglalap 7"/>
          <p:cNvSpPr/>
          <p:nvPr/>
        </p:nvSpPr>
        <p:spPr>
          <a:xfrm>
            <a:off x="3275856" y="332656"/>
            <a:ext cx="4824536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hu-HU" b="1" dirty="0" smtClean="0">
                <a:cs typeface="Arial" pitchFamily="34" charset="0"/>
              </a:rPr>
              <a:t> </a:t>
            </a:r>
            <a:r>
              <a:rPr lang="hu-HU" b="1" dirty="0" err="1" smtClean="0">
                <a:cs typeface="Arial" pitchFamily="34" charset="0"/>
              </a:rPr>
              <a:t>Don’t</a:t>
            </a:r>
            <a:r>
              <a:rPr lang="hu-HU" b="1" dirty="0" smtClean="0">
                <a:cs typeface="Arial" pitchFamily="34" charset="0"/>
              </a:rPr>
              <a:t> </a:t>
            </a:r>
            <a:r>
              <a:rPr lang="hu-HU" b="1" dirty="0" err="1" smtClean="0">
                <a:cs typeface="Arial" pitchFamily="34" charset="0"/>
              </a:rPr>
              <a:t>believe</a:t>
            </a:r>
            <a:r>
              <a:rPr lang="hu-HU" b="1" dirty="0" smtClean="0">
                <a:cs typeface="Arial" pitchFamily="34" charset="0"/>
              </a:rPr>
              <a:t> </a:t>
            </a:r>
            <a:r>
              <a:rPr lang="hu-HU" b="1" dirty="0" err="1" smtClean="0">
                <a:cs typeface="Arial" pitchFamily="34" charset="0"/>
              </a:rPr>
              <a:t>in</a:t>
            </a:r>
            <a:r>
              <a:rPr lang="hu-HU" b="1" dirty="0" smtClean="0">
                <a:cs typeface="Arial" pitchFamily="34" charset="0"/>
              </a:rPr>
              <a:t> </a:t>
            </a:r>
            <a:r>
              <a:rPr lang="hu-HU" b="1" dirty="0" err="1" smtClean="0">
                <a:cs typeface="Arial" pitchFamily="34" charset="0"/>
              </a:rPr>
              <a:t>themselves</a:t>
            </a:r>
            <a:r>
              <a:rPr lang="hu-HU" b="1" dirty="0" smtClean="0">
                <a:cs typeface="Arial" pitchFamily="34" charset="0"/>
              </a:rPr>
              <a:t>, </a:t>
            </a:r>
            <a:r>
              <a:rPr lang="hu-HU" b="1" dirty="0" err="1" smtClean="0">
                <a:cs typeface="Arial" pitchFamily="34" charset="0"/>
              </a:rPr>
              <a:t>aren’t</a:t>
            </a:r>
            <a:r>
              <a:rPr lang="hu-HU" b="1" dirty="0" smtClean="0">
                <a:cs typeface="Arial" pitchFamily="34" charset="0"/>
              </a:rPr>
              <a:t> </a:t>
            </a:r>
            <a:r>
              <a:rPr lang="hu-HU" b="1" dirty="0" err="1" smtClean="0">
                <a:cs typeface="Arial" pitchFamily="34" charset="0"/>
              </a:rPr>
              <a:t>proud</a:t>
            </a:r>
            <a:r>
              <a:rPr lang="hu-HU" b="1" dirty="0" smtClean="0">
                <a:cs typeface="Arial" pitchFamily="34" charset="0"/>
              </a:rPr>
              <a:t> </a:t>
            </a:r>
            <a:r>
              <a:rPr lang="hu-HU" b="1" dirty="0" err="1" smtClean="0">
                <a:cs typeface="Arial" pitchFamily="34" charset="0"/>
              </a:rPr>
              <a:t>to</a:t>
            </a:r>
            <a:r>
              <a:rPr lang="hu-HU" b="1" dirty="0" smtClean="0">
                <a:cs typeface="Arial" pitchFamily="34" charset="0"/>
              </a:rPr>
              <a:t> be </a:t>
            </a:r>
            <a:r>
              <a:rPr lang="hu-HU" b="1" dirty="0" err="1" smtClean="0">
                <a:cs typeface="Arial" pitchFamily="34" charset="0"/>
              </a:rPr>
              <a:t>one</a:t>
            </a:r>
            <a:endParaRPr lang="hu-HU" b="1" dirty="0" smtClean="0"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endParaRPr lang="hu-HU" b="1" dirty="0" smtClean="0"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hu-HU" b="1" dirty="0" smtClean="0">
                <a:cs typeface="Arial" pitchFamily="34" charset="0"/>
              </a:rPr>
              <a:t> </a:t>
            </a:r>
            <a:r>
              <a:rPr lang="hu-HU" b="1" dirty="0" err="1" smtClean="0">
                <a:cs typeface="Arial" pitchFamily="34" charset="0"/>
              </a:rPr>
              <a:t>Are</a:t>
            </a:r>
            <a:r>
              <a:rPr lang="hu-HU" b="1" dirty="0" smtClean="0">
                <a:cs typeface="Arial" pitchFamily="34" charset="0"/>
              </a:rPr>
              <a:t> </a:t>
            </a:r>
            <a:r>
              <a:rPr lang="hu-HU" b="1" dirty="0" err="1" smtClean="0">
                <a:cs typeface="Arial" pitchFamily="34" charset="0"/>
              </a:rPr>
              <a:t>increasingly</a:t>
            </a:r>
            <a:r>
              <a:rPr lang="hu-HU" b="1" dirty="0" smtClean="0">
                <a:cs typeface="Arial" pitchFamily="34" charset="0"/>
              </a:rPr>
              <a:t> </a:t>
            </a:r>
            <a:r>
              <a:rPr lang="hu-HU" b="1" dirty="0" err="1" smtClean="0">
                <a:cs typeface="Arial" pitchFamily="34" charset="0"/>
              </a:rPr>
              <a:t>polarized</a:t>
            </a:r>
            <a:endParaRPr lang="hu-HU" b="1" dirty="0" smtClean="0"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endParaRPr lang="hu-HU" b="1" dirty="0" smtClean="0"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hu-HU" b="1" dirty="0" smtClean="0">
                <a:cs typeface="Arial" pitchFamily="34" charset="0"/>
              </a:rPr>
              <a:t> </a:t>
            </a:r>
            <a:r>
              <a:rPr lang="hu-HU" b="1" dirty="0" err="1" smtClean="0">
                <a:cs typeface="Arial" pitchFamily="34" charset="0"/>
              </a:rPr>
              <a:t>Value</a:t>
            </a:r>
            <a:r>
              <a:rPr lang="hu-HU" b="1" dirty="0" smtClean="0">
                <a:cs typeface="Arial" pitchFamily="34" charset="0"/>
              </a:rPr>
              <a:t> </a:t>
            </a:r>
            <a:r>
              <a:rPr lang="hu-HU" b="1" dirty="0" err="1" smtClean="0">
                <a:cs typeface="Arial" pitchFamily="34" charset="0"/>
              </a:rPr>
              <a:t>opinion</a:t>
            </a:r>
            <a:r>
              <a:rPr lang="hu-HU" b="1" dirty="0" smtClean="0">
                <a:cs typeface="Arial" pitchFamily="34" charset="0"/>
              </a:rPr>
              <a:t> over </a:t>
            </a:r>
            <a:r>
              <a:rPr lang="hu-HU" b="1" dirty="0" err="1" smtClean="0">
                <a:cs typeface="Arial" pitchFamily="34" charset="0"/>
              </a:rPr>
              <a:t>facts</a:t>
            </a:r>
            <a:r>
              <a:rPr lang="hu-HU" b="1" dirty="0" smtClean="0">
                <a:cs typeface="Arial" pitchFamily="34" charset="0"/>
              </a:rPr>
              <a:t>, </a:t>
            </a:r>
            <a:r>
              <a:rPr lang="hu-HU" b="1" dirty="0" err="1" smtClean="0">
                <a:cs typeface="Arial" pitchFamily="34" charset="0"/>
              </a:rPr>
              <a:t>personality</a:t>
            </a:r>
            <a:r>
              <a:rPr lang="hu-HU" b="1" dirty="0" smtClean="0">
                <a:cs typeface="Arial" pitchFamily="34" charset="0"/>
              </a:rPr>
              <a:t> </a:t>
            </a:r>
            <a:r>
              <a:rPr lang="hu-HU" b="1" dirty="0" err="1" smtClean="0">
                <a:cs typeface="Arial" pitchFamily="34" charset="0"/>
              </a:rPr>
              <a:t>over</a:t>
            </a:r>
            <a:r>
              <a:rPr lang="hu-HU" b="1" dirty="0" smtClean="0">
                <a:cs typeface="Arial" pitchFamily="34" charset="0"/>
              </a:rPr>
              <a:t> </a:t>
            </a:r>
            <a:r>
              <a:rPr lang="hu-HU" b="1" dirty="0" err="1" smtClean="0">
                <a:cs typeface="Arial" pitchFamily="34" charset="0"/>
              </a:rPr>
              <a:t>media</a:t>
            </a:r>
            <a:r>
              <a:rPr lang="hu-HU" b="1" dirty="0" smtClean="0">
                <a:cs typeface="Arial" pitchFamily="34" charset="0"/>
              </a:rPr>
              <a:t> </a:t>
            </a:r>
            <a:r>
              <a:rPr lang="hu-HU" b="1" dirty="0" err="1" smtClean="0">
                <a:cs typeface="Arial" pitchFamily="34" charset="0"/>
              </a:rPr>
              <a:t>brands</a:t>
            </a:r>
            <a:r>
              <a:rPr lang="hu-HU" b="1" dirty="0" smtClean="0">
                <a:cs typeface="Arial" pitchFamily="34" charset="0"/>
              </a:rPr>
              <a:t>, </a:t>
            </a:r>
            <a:r>
              <a:rPr lang="hu-HU" b="1" dirty="0" err="1" smtClean="0">
                <a:cs typeface="Arial" pitchFamily="34" charset="0"/>
              </a:rPr>
              <a:t>speed</a:t>
            </a:r>
            <a:r>
              <a:rPr lang="hu-HU" b="1" dirty="0" smtClean="0">
                <a:cs typeface="Arial" pitchFamily="34" charset="0"/>
              </a:rPr>
              <a:t> </a:t>
            </a:r>
            <a:r>
              <a:rPr lang="hu-HU" b="1" dirty="0" err="1" smtClean="0">
                <a:cs typeface="Arial" pitchFamily="34" charset="0"/>
              </a:rPr>
              <a:t>over</a:t>
            </a:r>
            <a:r>
              <a:rPr lang="hu-HU" b="1" dirty="0" smtClean="0">
                <a:cs typeface="Arial" pitchFamily="34" charset="0"/>
              </a:rPr>
              <a:t> </a:t>
            </a:r>
            <a:r>
              <a:rPr lang="hu-HU" b="1" dirty="0" err="1" smtClean="0">
                <a:cs typeface="Arial" pitchFamily="34" charset="0"/>
              </a:rPr>
              <a:t>accuracy</a:t>
            </a:r>
            <a:endParaRPr lang="hu-HU" b="1" dirty="0" smtClean="0"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endParaRPr lang="hu-HU" b="1" dirty="0" smtClean="0"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hu-HU" b="1" dirty="0" smtClean="0">
                <a:cs typeface="Arial" pitchFamily="34" charset="0"/>
              </a:rPr>
              <a:t> </a:t>
            </a:r>
            <a:r>
              <a:rPr lang="hu-HU" b="1" dirty="0" err="1" smtClean="0">
                <a:cs typeface="Arial" pitchFamily="34" charset="0"/>
              </a:rPr>
              <a:t>Don’t</a:t>
            </a:r>
            <a:r>
              <a:rPr lang="hu-HU" b="1" dirty="0" smtClean="0">
                <a:cs typeface="Arial" pitchFamily="34" charset="0"/>
              </a:rPr>
              <a:t> </a:t>
            </a:r>
            <a:r>
              <a:rPr lang="hu-HU" b="1" dirty="0" err="1" smtClean="0">
                <a:cs typeface="Arial" pitchFamily="34" charset="0"/>
              </a:rPr>
              <a:t>organize</a:t>
            </a:r>
            <a:r>
              <a:rPr lang="hu-HU" b="1" dirty="0" smtClean="0">
                <a:cs typeface="Arial" pitchFamily="34" charset="0"/>
              </a:rPr>
              <a:t> </a:t>
            </a:r>
            <a:r>
              <a:rPr lang="hu-HU" b="1" dirty="0" err="1" smtClean="0">
                <a:cs typeface="Arial" pitchFamily="34" charset="0"/>
              </a:rPr>
              <a:t>themselves</a:t>
            </a:r>
            <a:r>
              <a:rPr lang="hu-HU" b="1" dirty="0" smtClean="0">
                <a:cs typeface="Arial" pitchFamily="34" charset="0"/>
              </a:rPr>
              <a:t>, no </a:t>
            </a:r>
            <a:r>
              <a:rPr lang="hu-HU" b="1" dirty="0" err="1" smtClean="0">
                <a:cs typeface="Arial" pitchFamily="34" charset="0"/>
              </a:rPr>
              <a:t>unions</a:t>
            </a:r>
            <a:r>
              <a:rPr lang="hu-HU" b="1" dirty="0" smtClean="0">
                <a:cs typeface="Arial" pitchFamily="34" charset="0"/>
              </a:rPr>
              <a:t>, </a:t>
            </a:r>
            <a:r>
              <a:rPr lang="hu-HU" b="1" dirty="0" err="1" smtClean="0">
                <a:cs typeface="Arial" pitchFamily="34" charset="0"/>
              </a:rPr>
              <a:t>no</a:t>
            </a:r>
            <a:r>
              <a:rPr lang="hu-HU" b="1" dirty="0" smtClean="0">
                <a:cs typeface="Arial" pitchFamily="34" charset="0"/>
              </a:rPr>
              <a:t> </a:t>
            </a:r>
            <a:r>
              <a:rPr lang="hu-HU" b="1" dirty="0" err="1" smtClean="0">
                <a:cs typeface="Arial" pitchFamily="34" charset="0"/>
              </a:rPr>
              <a:t>solidarity</a:t>
            </a:r>
            <a:endParaRPr lang="hu-HU" b="1" dirty="0" smtClean="0"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endParaRPr lang="hu-HU" b="1" dirty="0" smtClean="0"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hu-HU" b="1" dirty="0" smtClean="0">
                <a:cs typeface="Arial" pitchFamily="34" charset="0"/>
              </a:rPr>
              <a:t> </a:t>
            </a:r>
            <a:r>
              <a:rPr lang="hu-HU" b="1" dirty="0" err="1" smtClean="0">
                <a:cs typeface="Arial" pitchFamily="34" charset="0"/>
              </a:rPr>
              <a:t>Lack</a:t>
            </a:r>
            <a:r>
              <a:rPr lang="hu-HU" b="1" dirty="0" smtClean="0">
                <a:cs typeface="Arial" pitchFamily="34" charset="0"/>
              </a:rPr>
              <a:t> </a:t>
            </a:r>
            <a:r>
              <a:rPr lang="hu-HU" b="1" dirty="0" err="1" smtClean="0">
                <a:cs typeface="Arial" pitchFamily="34" charset="0"/>
              </a:rPr>
              <a:t>job</a:t>
            </a:r>
            <a:r>
              <a:rPr lang="hu-HU" b="1" dirty="0" smtClean="0">
                <a:cs typeface="Arial" pitchFamily="34" charset="0"/>
              </a:rPr>
              <a:t> </a:t>
            </a:r>
            <a:r>
              <a:rPr lang="hu-HU" b="1" dirty="0" err="1" smtClean="0">
                <a:cs typeface="Arial" pitchFamily="34" charset="0"/>
              </a:rPr>
              <a:t>security</a:t>
            </a:r>
            <a:endParaRPr lang="hu-HU" b="1" dirty="0" smtClean="0"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endParaRPr lang="hu-HU" b="1" dirty="0"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hu-HU" b="1" dirty="0" err="1" smtClean="0">
                <a:cs typeface="Arial" pitchFamily="34" charset="0"/>
              </a:rPr>
              <a:t>Don’t</a:t>
            </a:r>
            <a:r>
              <a:rPr lang="hu-HU" b="1" dirty="0" smtClean="0">
                <a:cs typeface="Arial" pitchFamily="34" charset="0"/>
              </a:rPr>
              <a:t> </a:t>
            </a:r>
            <a:r>
              <a:rPr lang="hu-HU" b="1" dirty="0" err="1" smtClean="0">
                <a:cs typeface="Arial" pitchFamily="34" charset="0"/>
              </a:rPr>
              <a:t>trust</a:t>
            </a:r>
            <a:r>
              <a:rPr lang="hu-HU" b="1" dirty="0" smtClean="0">
                <a:cs typeface="Arial" pitchFamily="34" charset="0"/>
              </a:rPr>
              <a:t> </a:t>
            </a:r>
            <a:r>
              <a:rPr lang="hu-HU" b="1" dirty="0" err="1" smtClean="0">
                <a:cs typeface="Arial" pitchFamily="34" charset="0"/>
              </a:rPr>
              <a:t>anyone</a:t>
            </a:r>
            <a:r>
              <a:rPr lang="hu-HU" b="1" dirty="0" smtClean="0">
                <a:cs typeface="Arial" pitchFamily="34" charset="0"/>
              </a:rPr>
              <a:t>, </a:t>
            </a:r>
            <a:r>
              <a:rPr lang="hu-HU" b="1" dirty="0" err="1" smtClean="0">
                <a:cs typeface="Arial" pitchFamily="34" charset="0"/>
              </a:rPr>
              <a:t>including</a:t>
            </a:r>
            <a:r>
              <a:rPr lang="hu-HU" b="1" dirty="0" smtClean="0">
                <a:cs typeface="Arial" pitchFamily="34" charset="0"/>
              </a:rPr>
              <a:t> </a:t>
            </a:r>
            <a:r>
              <a:rPr lang="hu-HU" b="1" dirty="0" err="1" smtClean="0">
                <a:cs typeface="Arial" pitchFamily="34" charset="0"/>
              </a:rPr>
              <a:t>each</a:t>
            </a:r>
            <a:r>
              <a:rPr lang="hu-HU" b="1" dirty="0" smtClean="0">
                <a:cs typeface="Arial" pitchFamily="34" charset="0"/>
              </a:rPr>
              <a:t> </a:t>
            </a:r>
            <a:r>
              <a:rPr lang="hu-HU" b="1" dirty="0" err="1" smtClean="0">
                <a:cs typeface="Arial" pitchFamily="34" charset="0"/>
              </a:rPr>
              <a:t>other</a:t>
            </a:r>
            <a:endParaRPr lang="hu-HU" b="1" dirty="0" smtClean="0"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endParaRPr lang="hu-HU" b="1" dirty="0" smtClean="0"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hu-HU" b="1" dirty="0" smtClean="0">
                <a:cs typeface="Arial" pitchFamily="34" charset="0"/>
              </a:rPr>
              <a:t> </a:t>
            </a:r>
            <a:r>
              <a:rPr lang="hu-HU" b="1" dirty="0" err="1" smtClean="0">
                <a:cs typeface="Arial" pitchFamily="34" charset="0"/>
              </a:rPr>
              <a:t>Don’t</a:t>
            </a:r>
            <a:r>
              <a:rPr lang="hu-HU" b="1" dirty="0" smtClean="0">
                <a:cs typeface="Arial" pitchFamily="34" charset="0"/>
              </a:rPr>
              <a:t> </a:t>
            </a:r>
            <a:r>
              <a:rPr lang="hu-HU" b="1" dirty="0" err="1" smtClean="0">
                <a:cs typeface="Arial" pitchFamily="34" charset="0"/>
              </a:rPr>
              <a:t>find</a:t>
            </a:r>
            <a:r>
              <a:rPr lang="hu-HU" b="1" dirty="0" smtClean="0">
                <a:cs typeface="Arial" pitchFamily="34" charset="0"/>
              </a:rPr>
              <a:t> </a:t>
            </a:r>
            <a:r>
              <a:rPr lang="hu-HU" b="1" dirty="0" err="1" smtClean="0">
                <a:cs typeface="Arial" pitchFamily="34" charset="0"/>
              </a:rPr>
              <a:t>their</a:t>
            </a:r>
            <a:r>
              <a:rPr lang="hu-HU" b="1" dirty="0" smtClean="0">
                <a:cs typeface="Arial" pitchFamily="34" charset="0"/>
              </a:rPr>
              <a:t> </a:t>
            </a:r>
            <a:r>
              <a:rPr lang="hu-HU" b="1" dirty="0" err="1" smtClean="0">
                <a:cs typeface="Arial" pitchFamily="34" charset="0"/>
              </a:rPr>
              <a:t>job</a:t>
            </a:r>
            <a:r>
              <a:rPr lang="hu-HU" b="1" dirty="0" smtClean="0">
                <a:cs typeface="Arial" pitchFamily="34" charset="0"/>
              </a:rPr>
              <a:t> </a:t>
            </a:r>
            <a:r>
              <a:rPr lang="hu-HU" b="1" dirty="0" err="1" smtClean="0">
                <a:cs typeface="Arial" pitchFamily="34" charset="0"/>
              </a:rPr>
              <a:t>rewarding</a:t>
            </a:r>
            <a:endParaRPr lang="hu-HU" b="1" dirty="0" smtClean="0"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endParaRPr lang="hu-HU" b="1" dirty="0"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hu-HU" b="1" dirty="0" err="1" smtClean="0">
                <a:cs typeface="Arial" pitchFamily="34" charset="0"/>
              </a:rPr>
              <a:t>Don’t</a:t>
            </a:r>
            <a:r>
              <a:rPr lang="hu-HU" b="1" dirty="0" smtClean="0">
                <a:cs typeface="Arial" pitchFamily="34" charset="0"/>
              </a:rPr>
              <a:t> </a:t>
            </a:r>
            <a:r>
              <a:rPr lang="hu-HU" b="1" dirty="0" err="1" smtClean="0">
                <a:cs typeface="Arial" pitchFamily="34" charset="0"/>
              </a:rPr>
              <a:t>have</a:t>
            </a:r>
            <a:r>
              <a:rPr lang="hu-HU" b="1" dirty="0" smtClean="0">
                <a:cs typeface="Arial" pitchFamily="34" charset="0"/>
              </a:rPr>
              <a:t> a </a:t>
            </a:r>
            <a:r>
              <a:rPr lang="hu-HU" b="1" dirty="0" err="1" smtClean="0">
                <a:cs typeface="Arial" pitchFamily="34" charset="0"/>
              </a:rPr>
              <a:t>long</a:t>
            </a:r>
            <a:r>
              <a:rPr lang="hu-HU" b="1" dirty="0" smtClean="0">
                <a:cs typeface="Arial" pitchFamily="34" charset="0"/>
              </a:rPr>
              <a:t> </a:t>
            </a:r>
            <a:r>
              <a:rPr lang="hu-HU" b="1" dirty="0" err="1" smtClean="0">
                <a:cs typeface="Arial" pitchFamily="34" charset="0"/>
              </a:rPr>
              <a:t>term</a:t>
            </a:r>
            <a:r>
              <a:rPr lang="hu-HU" b="1" dirty="0" smtClean="0">
                <a:cs typeface="Arial" pitchFamily="34" charset="0"/>
              </a:rPr>
              <a:t> </a:t>
            </a:r>
            <a:r>
              <a:rPr lang="hu-HU" b="1" dirty="0" err="1" smtClean="0">
                <a:cs typeface="Arial" pitchFamily="34" charset="0"/>
              </a:rPr>
              <a:t>vision</a:t>
            </a:r>
            <a:r>
              <a:rPr lang="hu-HU" b="1" dirty="0">
                <a:cs typeface="Arial" pitchFamily="34" charset="0"/>
              </a:rPr>
              <a:t> </a:t>
            </a:r>
            <a:r>
              <a:rPr lang="hu-HU" b="1" dirty="0" smtClean="0">
                <a:cs typeface="Arial" pitchFamily="34" charset="0"/>
              </a:rPr>
              <a:t>(</a:t>
            </a:r>
            <a:r>
              <a:rPr lang="hu-HU" b="1" dirty="0" err="1" smtClean="0">
                <a:cs typeface="Arial" pitchFamily="34" charset="0"/>
              </a:rPr>
              <a:t>defensive</a:t>
            </a:r>
            <a:r>
              <a:rPr lang="hu-HU" b="1" dirty="0" smtClean="0">
                <a:cs typeface="Arial" pitchFamily="34" charset="0"/>
              </a:rPr>
              <a:t> </a:t>
            </a:r>
            <a:r>
              <a:rPr lang="hu-HU" b="1" dirty="0" err="1" smtClean="0">
                <a:cs typeface="Arial" pitchFamily="34" charset="0"/>
              </a:rPr>
              <a:t>strategies</a:t>
            </a:r>
            <a:r>
              <a:rPr lang="hu-HU" b="1" dirty="0" smtClean="0">
                <a:cs typeface="Arial" pitchFamily="34" charset="0"/>
              </a:rPr>
              <a:t>)</a:t>
            </a:r>
          </a:p>
          <a:p>
            <a:pPr>
              <a:buFont typeface="Arial" pitchFamily="34" charset="0"/>
              <a:buChar char="•"/>
            </a:pPr>
            <a:endParaRPr lang="hu-HU" b="1" dirty="0"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hu-HU" b="1" dirty="0" err="1" smtClean="0">
                <a:cs typeface="Arial" pitchFamily="34" charset="0"/>
              </a:rPr>
              <a:t>Are</a:t>
            </a:r>
            <a:r>
              <a:rPr lang="hu-HU" b="1" dirty="0" smtClean="0">
                <a:cs typeface="Arial" pitchFamily="34" charset="0"/>
              </a:rPr>
              <a:t> </a:t>
            </a:r>
            <a:r>
              <a:rPr lang="hu-HU" b="1" dirty="0" err="1" smtClean="0">
                <a:cs typeface="Arial" pitchFamily="34" charset="0"/>
              </a:rPr>
              <a:t>under</a:t>
            </a:r>
            <a:r>
              <a:rPr lang="hu-HU" b="1" dirty="0" smtClean="0">
                <a:cs typeface="Arial" pitchFamily="34" charset="0"/>
              </a:rPr>
              <a:t> </a:t>
            </a:r>
            <a:r>
              <a:rPr lang="hu-HU" b="1" dirty="0" err="1" smtClean="0">
                <a:cs typeface="Arial" pitchFamily="34" charset="0"/>
              </a:rPr>
              <a:t>all</a:t>
            </a:r>
            <a:r>
              <a:rPr lang="hu-HU" b="1" dirty="0" smtClean="0">
                <a:cs typeface="Arial" pitchFamily="34" charset="0"/>
              </a:rPr>
              <a:t> </a:t>
            </a:r>
            <a:r>
              <a:rPr lang="hu-HU" b="1" dirty="0" err="1" smtClean="0">
                <a:cs typeface="Arial" pitchFamily="34" charset="0"/>
              </a:rPr>
              <a:t>kinds</a:t>
            </a:r>
            <a:r>
              <a:rPr lang="hu-HU" b="1" dirty="0" smtClean="0">
                <a:cs typeface="Arial" pitchFamily="34" charset="0"/>
              </a:rPr>
              <a:t> of </a:t>
            </a:r>
            <a:r>
              <a:rPr lang="hu-HU" b="1" dirty="0" err="1" smtClean="0">
                <a:cs typeface="Arial" pitchFamily="34" charset="0"/>
              </a:rPr>
              <a:t>pressure</a:t>
            </a:r>
            <a:endParaRPr lang="hu-HU" b="1" dirty="0" smtClean="0">
              <a:cs typeface="Arial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</TotalTime>
  <Words>361</Words>
  <Application>Microsoft Office PowerPoint</Application>
  <PresentationFormat>Diaprojekcija na zaslonu (4:3)</PresentationFormat>
  <Paragraphs>84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diapozitivov</vt:lpstr>
      </vt:variant>
      <vt:variant>
        <vt:i4>8</vt:i4>
      </vt:variant>
    </vt:vector>
  </HeadingPairs>
  <TitlesOfParts>
    <vt:vector size="9" baseType="lpstr">
      <vt:lpstr>Office-téma</vt:lpstr>
      <vt:lpstr> Central regional conference of the SEE Media Observatory </vt:lpstr>
      <vt:lpstr>Session 5</vt:lpstr>
      <vt:lpstr>Vulnerability and lack of trust  all over the place</vt:lpstr>
      <vt:lpstr>Diapozitiv 4</vt:lpstr>
      <vt:lpstr>Diapozitiv 5</vt:lpstr>
      <vt:lpstr>Diapozitiv 6</vt:lpstr>
      <vt:lpstr>Diapozitiv 7</vt:lpstr>
      <vt:lpstr>Diapozitiv 8</vt:lpstr>
    </vt:vector>
  </TitlesOfParts>
  <Company>otthon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Vulnerability and lack of trust  all over the place</dc:title>
  <dc:creator>Weyer Balázs</dc:creator>
  <cp:lastModifiedBy>Brankica</cp:lastModifiedBy>
  <cp:revision>3</cp:revision>
  <dcterms:created xsi:type="dcterms:W3CDTF">2014-06-12T22:00:30Z</dcterms:created>
  <dcterms:modified xsi:type="dcterms:W3CDTF">2014-07-03T14:02:01Z</dcterms:modified>
</cp:coreProperties>
</file>