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74" r:id="rId5"/>
    <p:sldId id="265" r:id="rId6"/>
    <p:sldId id="271" r:id="rId7"/>
    <p:sldId id="267" r:id="rId8"/>
    <p:sldId id="268" r:id="rId9"/>
    <p:sldId id="261" r:id="rId10"/>
    <p:sldId id="269" r:id="rId11"/>
    <p:sldId id="259" r:id="rId12"/>
    <p:sldId id="260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45F4B-F1A7-4D0A-8708-B9F8CACB9D0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FAE5-F35A-4AF8-9F73-632706C49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3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45F4B-F1A7-4D0A-8708-B9F8CACB9D0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FAE5-F35A-4AF8-9F73-632706C49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21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45F4B-F1A7-4D0A-8708-B9F8CACB9D0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FAE5-F35A-4AF8-9F73-632706C49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60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45F4B-F1A7-4D0A-8708-B9F8CACB9D0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FAE5-F35A-4AF8-9F73-632706C49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05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45F4B-F1A7-4D0A-8708-B9F8CACB9D0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FAE5-F35A-4AF8-9F73-632706C49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54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45F4B-F1A7-4D0A-8708-B9F8CACB9D0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FAE5-F35A-4AF8-9F73-632706C49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8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45F4B-F1A7-4D0A-8708-B9F8CACB9D0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FAE5-F35A-4AF8-9F73-632706C49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987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45F4B-F1A7-4D0A-8708-B9F8CACB9D0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FAE5-F35A-4AF8-9F73-632706C49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9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45F4B-F1A7-4D0A-8708-B9F8CACB9D0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FAE5-F35A-4AF8-9F73-632706C49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45F4B-F1A7-4D0A-8708-B9F8CACB9D0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FAE5-F35A-4AF8-9F73-632706C49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5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45F4B-F1A7-4D0A-8708-B9F8CACB9D0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FAE5-F35A-4AF8-9F73-632706C49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669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45F4B-F1A7-4D0A-8708-B9F8CACB9D0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FAE5-F35A-4AF8-9F73-632706C49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560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aidanpatrickwhite@gmail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630362"/>
          </a:xfrm>
        </p:spPr>
        <p:txBody>
          <a:bodyPr>
            <a:noAutofit/>
          </a:bodyPr>
          <a:lstStyle/>
          <a:p>
            <a:pPr algn="l"/>
            <a:r>
              <a:rPr lang="en-US" sz="6000" dirty="0" smtClean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/>
            </a:r>
            <a:br>
              <a:rPr lang="en-US" sz="6000" dirty="0" smtClean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</a:br>
            <a:r>
              <a:rPr lang="en-US" sz="48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Ethical Journalism Network</a:t>
            </a:r>
            <a:r>
              <a:rPr lang="en-US" sz="6000" dirty="0" smtClean="0">
                <a:solidFill>
                  <a:srgbClr val="C00000"/>
                </a:solidFill>
                <a:latin typeface="Arial Rounded MT Bold" pitchFamily="34" charset="0"/>
              </a:rPr>
              <a:t/>
            </a:r>
            <a:br>
              <a:rPr lang="en-US" sz="6000" dirty="0" smtClean="0">
                <a:solidFill>
                  <a:srgbClr val="C00000"/>
                </a:solidFill>
                <a:latin typeface="Arial Rounded MT Bold" pitchFamily="34" charset="0"/>
              </a:rPr>
            </a:br>
            <a:endParaRPr lang="en-US" sz="6000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686800" cy="4419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6400" b="1" dirty="0" smtClean="0">
                <a:latin typeface="Arial Rounded MT Bold" panose="020F0704030504030204" pitchFamily="34" charset="0"/>
              </a:rPr>
              <a:t>Media Integrity In a</a:t>
            </a:r>
          </a:p>
          <a:p>
            <a:pPr marL="0" indent="0">
              <a:buNone/>
            </a:pPr>
            <a:r>
              <a:rPr lang="en-US" sz="6400" b="1" dirty="0" smtClean="0">
                <a:latin typeface="Arial Rounded MT Bold" panose="020F0704030504030204" pitchFamily="34" charset="0"/>
              </a:rPr>
              <a:t>New World </a:t>
            </a:r>
          </a:p>
          <a:p>
            <a:pPr marL="0" indent="0">
              <a:buNone/>
            </a:pPr>
            <a:r>
              <a:rPr lang="en-US" sz="6400" b="1" dirty="0" smtClean="0">
                <a:latin typeface="Arial Rounded MT Bold" panose="020F0704030504030204" pitchFamily="34" charset="0"/>
              </a:rPr>
              <a:t>Of Information</a:t>
            </a:r>
          </a:p>
          <a:p>
            <a:pPr marL="0" indent="0" algn="r">
              <a:buNone/>
            </a:pPr>
            <a:r>
              <a:rPr lang="en-US" sz="5600" b="1" dirty="0" smtClean="0">
                <a:solidFill>
                  <a:srgbClr val="FF0000"/>
                </a:solidFill>
                <a:latin typeface="Arial Rounded MT Bold" pitchFamily="34" charset="0"/>
              </a:rPr>
              <a:t>			</a:t>
            </a:r>
            <a:r>
              <a:rPr lang="en-US" sz="3300" dirty="0" smtClean="0">
                <a:solidFill>
                  <a:srgbClr val="FF0000"/>
                </a:solidFill>
                <a:latin typeface="Arial Rounded MT Bold" pitchFamily="34" charset="0"/>
              </a:rPr>
              <a:t>Aidan White</a:t>
            </a:r>
          </a:p>
          <a:p>
            <a:pPr marL="0" indent="0" algn="r">
              <a:buNone/>
            </a:pPr>
            <a:r>
              <a:rPr lang="en-US" sz="3300" dirty="0" smtClean="0">
                <a:solidFill>
                  <a:srgbClr val="FF0000"/>
                </a:solidFill>
                <a:latin typeface="Arial Rounded MT Bold" pitchFamily="34" charset="0"/>
              </a:rPr>
              <a:t>Twitter: </a:t>
            </a:r>
            <a:r>
              <a:rPr lang="en-US" sz="3300" dirty="0" err="1" smtClean="0">
                <a:solidFill>
                  <a:srgbClr val="FF0000"/>
                </a:solidFill>
                <a:latin typeface="Arial Rounded MT Bold" pitchFamily="34" charset="0"/>
              </a:rPr>
              <a:t>aidanpwhite</a:t>
            </a:r>
            <a:endParaRPr lang="en-US" sz="3300" dirty="0" smtClean="0">
              <a:solidFill>
                <a:srgbClr val="FF0000"/>
              </a:solidFill>
              <a:latin typeface="Arial Rounded MT Bold" pitchFamily="34" charset="0"/>
            </a:endParaRPr>
          </a:p>
          <a:p>
            <a:pPr marL="0" indent="0" algn="r">
              <a:buNone/>
            </a:pPr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</a:rPr>
              <a:t>		</a:t>
            </a:r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  <a:hlinkClick r:id="rId2"/>
              </a:rPr>
              <a:t>aidanpatrickwhite@gmail.com</a:t>
            </a:r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endParaRPr lang="en-US" sz="32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2948940"/>
            <a:ext cx="25146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47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Fundamental principles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Truth telling</a:t>
            </a:r>
          </a:p>
          <a:p>
            <a:r>
              <a:rPr lang="en-US" b="1" dirty="0" smtClean="0"/>
              <a:t>Avoiding Conflicts of Interest</a:t>
            </a:r>
          </a:p>
          <a:p>
            <a:r>
              <a:rPr lang="en-US" b="1" dirty="0" smtClean="0"/>
              <a:t>Accountability: corrections and engagement with the audience</a:t>
            </a:r>
          </a:p>
          <a:p>
            <a:r>
              <a:rPr lang="en-US" b="1" dirty="0" smtClean="0"/>
              <a:t>Objective or point of view Journalism?</a:t>
            </a:r>
          </a:p>
          <a:p>
            <a:r>
              <a:rPr lang="en-US" b="1" dirty="0" smtClean="0"/>
              <a:t>Ethical awareness at all levels of Media Pyramid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00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 specific areas</a:t>
            </a:r>
            <a:endParaRPr lang="en-US" sz="48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3939">
            <a:off x="381000" y="1513748"/>
            <a:ext cx="4476750" cy="442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88170">
            <a:off x="4618053" y="1581150"/>
            <a:ext cx="3724275" cy="481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894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3048000"/>
            <a:ext cx="7772400" cy="6096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Have Your Say </a:t>
            </a:r>
            <a:endParaRPr lang="en-US" sz="54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609600"/>
          </a:xfrm>
        </p:spPr>
        <p:txBody>
          <a:bodyPr>
            <a:normAutofit fontScale="25000" lnSpcReduction="20000"/>
          </a:bodyPr>
          <a:lstStyle/>
          <a:p>
            <a:r>
              <a:rPr lang="en-US" sz="14400" b="1" dirty="0" smtClean="0">
                <a:solidFill>
                  <a:schemeClr val="tx1"/>
                </a:solidFill>
              </a:rPr>
              <a:t>bit.ly/</a:t>
            </a:r>
            <a:r>
              <a:rPr lang="en-US" sz="14400" b="1" dirty="0" err="1" smtClean="0">
                <a:solidFill>
                  <a:schemeClr val="tx1"/>
                </a:solidFill>
              </a:rPr>
              <a:t>onacrowdsourcing</a:t>
            </a:r>
            <a:endParaRPr lang="en-US" sz="14400" b="1" dirty="0" smtClean="0">
              <a:solidFill>
                <a:schemeClr val="tx1"/>
              </a:solidFill>
            </a:endParaRPr>
          </a:p>
          <a:p>
            <a:r>
              <a:rPr lang="en-US" sz="14400" dirty="0">
                <a:solidFill>
                  <a:srgbClr val="FF0000"/>
                </a:solidFill>
              </a:rPr>
              <a:t>Tom Kent</a:t>
            </a:r>
          </a:p>
          <a:p>
            <a:r>
              <a:rPr lang="en-US" sz="14400" dirty="0">
                <a:solidFill>
                  <a:srgbClr val="FF0000"/>
                </a:solidFill>
              </a:rPr>
              <a:t>onaethics@gmail.com</a:t>
            </a:r>
          </a:p>
          <a:p>
            <a:endParaRPr lang="en-US" sz="40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685800"/>
            <a:ext cx="30480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403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Integrity as a Driver of Public Information</a:t>
            </a:r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>
                <a:latin typeface="+mj-lt"/>
              </a:rPr>
              <a:t>Integrity in public information: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smtClean="0">
                <a:latin typeface="+mj-lt"/>
              </a:rPr>
              <a:t>Government/political </a:t>
            </a:r>
            <a:r>
              <a:rPr lang="en-US" sz="4000" b="1" dirty="0" smtClean="0">
                <a:latin typeface="+mj-lt"/>
              </a:rPr>
              <a:t>information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dirty="0" smtClean="0">
                <a:latin typeface="+mj-lt"/>
              </a:rPr>
              <a:t>Corporate Information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dirty="0" smtClean="0">
                <a:latin typeface="+mj-lt"/>
              </a:rPr>
              <a:t>Journalism (public interest)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dirty="0" smtClean="0">
                <a:latin typeface="+mj-lt"/>
              </a:rPr>
              <a:t>Public Voices</a:t>
            </a:r>
            <a:endParaRPr lang="en-US" sz="4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5545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rgbClr val="FF0000"/>
                </a:solidFill>
                <a:latin typeface="Arial Rounded MT Bold" pitchFamily="34" charset="0"/>
              </a:rPr>
              <a:t>         Who we are</a:t>
            </a:r>
            <a:endParaRPr lang="en-US" sz="54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620000" cy="54102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endParaRPr lang="en-US" sz="3600" dirty="0" smtClean="0"/>
          </a:p>
          <a:p>
            <a:pPr marL="114300" indent="0" algn="ctr">
              <a:buNone/>
            </a:pPr>
            <a:r>
              <a:rPr lang="en-US" sz="3600" b="1" dirty="0" smtClean="0"/>
              <a:t>A coalition of media professional groups from around the world aiming to strengthen the craft of journalism.</a:t>
            </a:r>
          </a:p>
          <a:p>
            <a:pPr marL="114300" indent="0" algn="ctr">
              <a:buNone/>
            </a:pPr>
            <a:r>
              <a:rPr lang="en-US" sz="3600" b="1" dirty="0" smtClean="0"/>
              <a:t>We are committed to building  trust in media and promoting principles of ethical journalism, good governance and self-regulation in the digital age</a:t>
            </a:r>
            <a:endParaRPr lang="en-US" sz="3600" b="1" dirty="0"/>
          </a:p>
          <a:p>
            <a:pPr marL="114300" indent="0" algn="r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www.ethicaljournalismnetwork.org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	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450" y="276225"/>
            <a:ext cx="14287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48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74638"/>
            <a:ext cx="4038600" cy="58515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/>
              <a:t>African Centre for Media Excellence </a:t>
            </a:r>
            <a:br>
              <a:rPr lang="en-US" sz="1800" b="1" dirty="0"/>
            </a:br>
            <a:r>
              <a:rPr lang="en-US" sz="1800" b="1" dirty="0"/>
              <a:t>African Media Initiative </a:t>
            </a:r>
            <a:br>
              <a:rPr lang="en-US" sz="1800" b="1" dirty="0"/>
            </a:br>
            <a:r>
              <a:rPr lang="en-US" sz="1800" b="1" dirty="0"/>
              <a:t>Alliance of Independent Press Councils of Europe</a:t>
            </a:r>
            <a:br>
              <a:rPr lang="en-US" sz="1800" b="1" dirty="0"/>
            </a:br>
            <a:r>
              <a:rPr lang="en-US" sz="1800" b="1" dirty="0"/>
              <a:t>Article 19</a:t>
            </a:r>
            <a:br>
              <a:rPr lang="en-US" sz="1800" b="1" dirty="0"/>
            </a:br>
            <a:r>
              <a:rPr lang="en-US" sz="1800" b="1" dirty="0"/>
              <a:t>Asia-Pacific Broadcasting Union </a:t>
            </a:r>
            <a:br>
              <a:rPr lang="en-US" sz="1800" b="1" dirty="0"/>
            </a:br>
            <a:r>
              <a:rPr lang="en-US" sz="1800" b="1" dirty="0"/>
              <a:t>Association of Commercial Television in Europe </a:t>
            </a:r>
            <a:br>
              <a:rPr lang="en-US" sz="1800" b="1" dirty="0"/>
            </a:br>
            <a:r>
              <a:rPr lang="en-US" sz="1800" b="1" dirty="0"/>
              <a:t>CASCFEN </a:t>
            </a:r>
            <a:br>
              <a:rPr lang="en-US" sz="1800" b="1" dirty="0"/>
            </a:br>
            <a:r>
              <a:rPr lang="en-US" sz="1800" b="1" dirty="0"/>
              <a:t>Center for International Media Ethics </a:t>
            </a:r>
            <a:br>
              <a:rPr lang="en-US" sz="1800" b="1" dirty="0"/>
            </a:br>
            <a:r>
              <a:rPr lang="en-US" sz="1800" b="1" dirty="0"/>
              <a:t>Center For Media Freedom &amp; Responsibility</a:t>
            </a:r>
            <a:br>
              <a:rPr lang="en-US" sz="1800" b="1" dirty="0"/>
            </a:br>
            <a:r>
              <a:rPr lang="en-US" sz="1800" b="1" dirty="0"/>
              <a:t>Editor-In-Chiefs Forum Hungary  </a:t>
            </a:r>
            <a:br>
              <a:rPr lang="en-US" sz="1800" b="1" dirty="0"/>
            </a:br>
            <a:r>
              <a:rPr lang="en-US" sz="1800" b="1" dirty="0"/>
              <a:t>European Broadcasting Union </a:t>
            </a:r>
            <a:br>
              <a:rPr lang="en-US" sz="1800" b="1" dirty="0"/>
            </a:br>
            <a:r>
              <a:rPr lang="en-US" sz="1800" b="1" dirty="0"/>
              <a:t>European Federation of Journalists</a:t>
            </a:r>
            <a:br>
              <a:rPr lang="en-US" sz="1800" b="1" dirty="0"/>
            </a:br>
            <a:r>
              <a:rPr lang="en-US" sz="1800" b="1" dirty="0"/>
              <a:t>European Journalism Centre </a:t>
            </a:r>
            <a:br>
              <a:rPr lang="en-US" sz="1800" b="1" dirty="0"/>
            </a:br>
            <a:r>
              <a:rPr lang="en-US" sz="1800" b="1" dirty="0"/>
              <a:t>European Magazine Media Association </a:t>
            </a:r>
            <a:br>
              <a:rPr lang="en-US" sz="1800" b="1" dirty="0"/>
            </a:br>
            <a:r>
              <a:rPr lang="en-US" sz="1800" b="1" dirty="0"/>
              <a:t>European Newspaper Publishers Association </a:t>
            </a:r>
            <a:br>
              <a:rPr lang="en-US" sz="1800" b="1" dirty="0"/>
            </a:br>
            <a:r>
              <a:rPr lang="en-US" sz="1800" b="1" dirty="0"/>
              <a:t>European Publishers Council </a:t>
            </a:r>
            <a:br>
              <a:rPr lang="en-US" sz="1800" b="1" dirty="0"/>
            </a:br>
            <a:r>
              <a:rPr lang="en-US" sz="1800" b="1" dirty="0" err="1"/>
              <a:t>Fundación</a:t>
            </a:r>
            <a:r>
              <a:rPr lang="en-US" sz="1800" b="1" dirty="0"/>
              <a:t> Nuevo </a:t>
            </a:r>
            <a:r>
              <a:rPr lang="en-US" sz="1800" b="1" dirty="0" err="1"/>
              <a:t>Periodismo</a:t>
            </a:r>
            <a:r>
              <a:rPr lang="en-US" sz="1800" b="1" dirty="0"/>
              <a:t> </a:t>
            </a:r>
            <a:r>
              <a:rPr lang="en-US" sz="1800" b="1" dirty="0" err="1"/>
              <a:t>Iberoamericano</a:t>
            </a:r>
            <a:r>
              <a:rPr lang="en-US" sz="1800" b="1" dirty="0"/>
              <a:t> </a:t>
            </a:r>
            <a:br>
              <a:rPr lang="en-US" sz="1800" b="1" dirty="0"/>
            </a:br>
            <a:r>
              <a:rPr lang="en-US" sz="1800" b="1" dirty="0"/>
              <a:t>Global Editors Network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endParaRPr lang="en-GB" sz="1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4887" y="274638"/>
            <a:ext cx="4038600" cy="5592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/>
              <a:t>Global Forum for Media Development </a:t>
            </a:r>
            <a:br>
              <a:rPr lang="en-US" sz="1800" b="1" dirty="0"/>
            </a:br>
            <a:r>
              <a:rPr lang="en-US" sz="1800" b="1" dirty="0" err="1"/>
              <a:t>iMediaEthics</a:t>
            </a:r>
            <a:r>
              <a:rPr lang="en-US" sz="1800" b="1" dirty="0"/>
              <a:t> </a:t>
            </a:r>
            <a:endParaRPr lang="en-US" sz="1800" b="1" dirty="0" smtClean="0"/>
          </a:p>
          <a:p>
            <a:pPr marL="0" indent="0">
              <a:buNone/>
            </a:pPr>
            <a:r>
              <a:rPr lang="en-US" sz="1800" b="1" dirty="0" smtClean="0"/>
              <a:t>International </a:t>
            </a:r>
            <a:r>
              <a:rPr lang="en-US" sz="1800" b="1" dirty="0"/>
              <a:t>Association of Women in Radio &amp; Television </a:t>
            </a:r>
            <a:br>
              <a:rPr lang="en-US" sz="1800" b="1" dirty="0"/>
            </a:br>
            <a:r>
              <a:rPr lang="en-US" sz="1800" b="1" dirty="0"/>
              <a:t>International Press Institute  </a:t>
            </a:r>
            <a:br>
              <a:rPr lang="en-US" sz="1800" b="1" dirty="0"/>
            </a:br>
            <a:r>
              <a:rPr lang="en-US" sz="1800" b="1" dirty="0" err="1"/>
              <a:t>Internews</a:t>
            </a:r>
            <a:r>
              <a:rPr lang="en-US" sz="1800" b="1" dirty="0"/>
              <a:t> Europe </a:t>
            </a:r>
            <a:br>
              <a:rPr lang="en-US" sz="1800" b="1" dirty="0"/>
            </a:br>
            <a:r>
              <a:rPr lang="en-US" sz="1800" b="1" dirty="0"/>
              <a:t>Media Diversity Institute </a:t>
            </a:r>
            <a:br>
              <a:rPr lang="en-US" sz="1800" b="1" dirty="0"/>
            </a:br>
            <a:r>
              <a:rPr lang="en-US" sz="1800" b="1" dirty="0" err="1"/>
              <a:t>MediaWise</a:t>
            </a:r>
            <a:r>
              <a:rPr lang="en-US" sz="1800" b="1" dirty="0"/>
              <a:t> </a:t>
            </a:r>
            <a:br>
              <a:rPr lang="en-US" sz="1800" b="1" dirty="0"/>
            </a:br>
            <a:r>
              <a:rPr lang="en-US" sz="1800" b="1" dirty="0"/>
              <a:t>Online News Association </a:t>
            </a:r>
            <a:br>
              <a:rPr lang="en-US" sz="1800" b="1" dirty="0"/>
            </a:br>
            <a:r>
              <a:rPr lang="en-US" sz="1800" b="1" dirty="0"/>
              <a:t>Organization of News Ombudsmen </a:t>
            </a:r>
            <a:br>
              <a:rPr lang="en-US" sz="1800" b="1" dirty="0"/>
            </a:br>
            <a:r>
              <a:rPr lang="en-US" sz="1800" b="1" dirty="0"/>
              <a:t>Pakistan Coalition for Ethical Journalism </a:t>
            </a:r>
            <a:br>
              <a:rPr lang="en-US" sz="1800" b="1" dirty="0"/>
            </a:br>
            <a:r>
              <a:rPr lang="en-US" sz="1800" b="1" dirty="0"/>
              <a:t>PANOS South Asia </a:t>
            </a:r>
            <a:br>
              <a:rPr lang="en-US" sz="1800" b="1" dirty="0"/>
            </a:br>
            <a:r>
              <a:rPr lang="en-US" sz="1800" b="1" dirty="0"/>
              <a:t>Punto24 </a:t>
            </a:r>
            <a:br>
              <a:rPr lang="en-US" sz="1800" b="1" dirty="0"/>
            </a:br>
            <a:r>
              <a:rPr lang="en-US" sz="1800" b="1" dirty="0"/>
              <a:t>Religion News Service</a:t>
            </a:r>
            <a:br>
              <a:rPr lang="en-US" sz="1800" b="1" dirty="0"/>
            </a:br>
            <a:r>
              <a:rPr lang="en-US" sz="1800" b="1" dirty="0"/>
              <a:t>Reynolds Journalism Institute</a:t>
            </a:r>
            <a:br>
              <a:rPr lang="en-US" sz="1800" b="1" dirty="0"/>
            </a:br>
            <a:r>
              <a:rPr lang="en-US" sz="1800" b="1" dirty="0"/>
              <a:t>South East Europe Media </a:t>
            </a:r>
            <a:r>
              <a:rPr lang="en-US" sz="1800" b="1" dirty="0" err="1"/>
              <a:t>Organisation</a:t>
            </a:r>
            <a:r>
              <a:rPr lang="en-US" sz="1800" b="1" dirty="0"/>
              <a:t> </a:t>
            </a:r>
            <a:br>
              <a:rPr lang="en-US" sz="1800" b="1" dirty="0"/>
            </a:br>
            <a:r>
              <a:rPr lang="en-US" sz="1800" b="1" dirty="0"/>
              <a:t>South East Europe Network for Media Professionalization </a:t>
            </a:r>
            <a:br>
              <a:rPr lang="en-US" sz="1800" b="1" dirty="0"/>
            </a:br>
            <a:r>
              <a:rPr lang="en-US" sz="1800" b="1" dirty="0"/>
              <a:t>Tanzania Journalists Alliance </a:t>
            </a:r>
            <a:br>
              <a:rPr lang="en-US" sz="1800" b="1" dirty="0"/>
            </a:br>
            <a:r>
              <a:rPr lang="en-US" sz="1800" b="1" dirty="0"/>
              <a:t>Thomson Foundation </a:t>
            </a:r>
            <a:br>
              <a:rPr lang="en-US" sz="1800" b="1" dirty="0"/>
            </a:br>
            <a:r>
              <a:rPr lang="en-US" sz="1800" b="1" dirty="0"/>
              <a:t>World Association of Newspapers and News Publishers </a:t>
            </a:r>
            <a:br>
              <a:rPr lang="en-US" sz="1800" b="1" dirty="0"/>
            </a:br>
            <a:r>
              <a:rPr lang="en-US" sz="1800" b="1" dirty="0"/>
              <a:t>World Press Freedom Committee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88833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itchFamily="34" charset="0"/>
              </a:rPr>
              <a:t>Ethical Journalism is </a:t>
            </a:r>
            <a:br>
              <a:rPr lang="en-US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Arial Rounded MT Bold" pitchFamily="34" charset="0"/>
              </a:rPr>
              <a:t>Not Free Expression</a:t>
            </a:r>
            <a:endParaRPr lang="en-US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72000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endParaRPr lang="en-US" sz="1200" dirty="0" smtClean="0"/>
          </a:p>
          <a:p>
            <a:r>
              <a:rPr lang="en-US" sz="4000" b="1" dirty="0" smtClean="0"/>
              <a:t>Journalism is not free speech, it is constrained expression </a:t>
            </a:r>
          </a:p>
          <a:p>
            <a:r>
              <a:rPr lang="en-US" sz="4000" b="1" dirty="0" smtClean="0"/>
              <a:t>It works in a framework of values. </a:t>
            </a:r>
          </a:p>
          <a:p>
            <a:r>
              <a:rPr lang="en-US" sz="4000" b="1" dirty="0" smtClean="0"/>
              <a:t>It has purpose. </a:t>
            </a:r>
          </a:p>
          <a:p>
            <a:r>
              <a:rPr lang="en-US" sz="4000" b="1" dirty="0" smtClean="0"/>
              <a:t>It is a public good.</a:t>
            </a:r>
          </a:p>
          <a:p>
            <a:r>
              <a:rPr lang="en-US" sz="4000" b="1" dirty="0" smtClean="0"/>
              <a:t>It shapes </a:t>
            </a:r>
            <a:r>
              <a:rPr lang="en-US" sz="4000" b="1" dirty="0"/>
              <a:t>the norms and values of </a:t>
            </a:r>
            <a:r>
              <a:rPr lang="en-US" sz="4000" b="1" dirty="0" smtClean="0"/>
              <a:t>society.</a:t>
            </a:r>
            <a:endParaRPr lang="en-US" sz="4000" b="1" dirty="0"/>
          </a:p>
          <a:p>
            <a:endParaRPr lang="en-US" sz="3600" b="1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8788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Media Integrity: </a:t>
            </a:r>
            <a:br>
              <a:rPr lang="en-US" sz="48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r>
              <a:rPr lang="en-US" sz="48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Roots of the Crisis</a:t>
            </a:r>
            <a:endParaRPr lang="en-US" sz="48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981200"/>
            <a:ext cx="4114800" cy="4144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endParaRPr lang="en-US" sz="1000" b="1" dirty="0" smtClean="0"/>
          </a:p>
          <a:p>
            <a:r>
              <a:rPr lang="en-US" sz="3200" b="1" dirty="0" smtClean="0"/>
              <a:t>Political and cultural affiliations of media </a:t>
            </a:r>
            <a:endParaRPr lang="en-US" sz="3200" b="1" dirty="0"/>
          </a:p>
          <a:p>
            <a:r>
              <a:rPr lang="en-US" sz="3200" b="1" dirty="0"/>
              <a:t>Market instability: sustainability crisis</a:t>
            </a:r>
          </a:p>
          <a:p>
            <a:r>
              <a:rPr lang="en-US" sz="3200" b="1" dirty="0" smtClean="0"/>
              <a:t>Media not ordinary business ventures</a:t>
            </a:r>
          </a:p>
          <a:p>
            <a:r>
              <a:rPr lang="en-US" sz="3200" b="1" dirty="0" smtClean="0"/>
              <a:t>Bias, self-interest</a:t>
            </a:r>
          </a:p>
          <a:p>
            <a:r>
              <a:rPr lang="en-US" sz="3200" b="1" dirty="0" smtClean="0"/>
              <a:t>Reluctance to change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 sz="3200" b="1" dirty="0"/>
          </a:p>
          <a:p>
            <a:pPr marL="514350" indent="-514350">
              <a:buAutoNum type="arabicPeriod"/>
            </a:pPr>
            <a:endParaRPr lang="en-US" b="1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2133600"/>
            <a:ext cx="4800600" cy="4038600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 smtClean="0"/>
              <a:t>Democracy </a:t>
            </a:r>
            <a:r>
              <a:rPr lang="en-US" sz="3200" b="1" dirty="0"/>
              <a:t>(state) still under construction</a:t>
            </a:r>
          </a:p>
          <a:p>
            <a:r>
              <a:rPr lang="en-US" sz="3200" b="1" dirty="0" smtClean="0"/>
              <a:t>Weak and strong </a:t>
            </a:r>
            <a:r>
              <a:rPr lang="en-US" sz="3200" b="1" dirty="0"/>
              <a:t>intermediary organisations</a:t>
            </a:r>
          </a:p>
          <a:p>
            <a:r>
              <a:rPr lang="en-US" sz="3200" b="1" dirty="0" smtClean="0"/>
              <a:t>Regulation and Law: inadequate or not enforced</a:t>
            </a:r>
          </a:p>
          <a:p>
            <a:r>
              <a:rPr lang="en-US" sz="3200" b="1" dirty="0" smtClean="0"/>
              <a:t>Patronage and Corruption in public life</a:t>
            </a:r>
          </a:p>
          <a:p>
            <a:endParaRPr lang="en-US" sz="3200" b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81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Decline of Press Freedom in Democratic Countries</a:t>
            </a:r>
            <a:endParaRPr lang="en-US" sz="48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 sz="3200" dirty="0" smtClean="0">
              <a:latin typeface="Arial Rounded MT Bold" panose="020F0704030504030204" pitchFamily="34" charset="0"/>
            </a:endParaRPr>
          </a:p>
          <a:p>
            <a:r>
              <a:rPr lang="en-US" sz="3200" dirty="0" smtClean="0">
                <a:latin typeface="Arial Rounded MT Bold" panose="020F0704030504030204" pitchFamily="34" charset="0"/>
              </a:rPr>
              <a:t>Ratings are down</a:t>
            </a:r>
          </a:p>
          <a:p>
            <a:r>
              <a:rPr lang="en-US" sz="3200" dirty="0" smtClean="0">
                <a:latin typeface="Arial Rounded MT Bold" panose="020F0704030504030204" pitchFamily="34" charset="0"/>
              </a:rPr>
              <a:t>Intrusive media policy of state over: terrorism, privacy, social media </a:t>
            </a:r>
          </a:p>
          <a:p>
            <a:r>
              <a:rPr lang="en-US" sz="3200" dirty="0" smtClean="0">
                <a:latin typeface="Arial Rounded MT Bold" panose="020F0704030504030204" pitchFamily="34" charset="0"/>
              </a:rPr>
              <a:t>Progress in Law, but limited in practice</a:t>
            </a:r>
          </a:p>
          <a:p>
            <a:r>
              <a:rPr lang="en-US" sz="3200" dirty="0">
                <a:latin typeface="Arial Rounded MT Bold" panose="020F0704030504030204" pitchFamily="34" charset="0"/>
              </a:rPr>
              <a:t>Media ownership not for profit, but for political or other </a:t>
            </a:r>
            <a:r>
              <a:rPr lang="en-US" sz="3200" dirty="0" smtClean="0">
                <a:latin typeface="Arial Rounded MT Bold" panose="020F0704030504030204" pitchFamily="34" charset="0"/>
              </a:rPr>
              <a:t>self-interest</a:t>
            </a:r>
          </a:p>
          <a:p>
            <a:r>
              <a:rPr lang="en-US" sz="3200" dirty="0" smtClean="0">
                <a:latin typeface="Arial Rounded MT Bold" panose="020F0704030504030204" pitchFamily="34" charset="0"/>
              </a:rPr>
              <a:t>Declining Status </a:t>
            </a:r>
            <a:r>
              <a:rPr lang="en-US" sz="3200" smtClean="0">
                <a:latin typeface="Arial Rounded MT Bold" panose="020F0704030504030204" pitchFamily="34" charset="0"/>
              </a:rPr>
              <a:t>of Journalists </a:t>
            </a:r>
            <a:endParaRPr lang="en-US" sz="3200" dirty="0">
              <a:latin typeface="Arial Rounded MT Bold" panose="020F0704030504030204" pitchFamily="34" charset="0"/>
            </a:endParaRP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40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Result: Weak Media Attachment </a:t>
            </a:r>
            <a:r>
              <a:rPr lang="en-US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to V</a:t>
            </a:r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r>
              <a:rPr lang="en-US" b="1" dirty="0" smtClean="0"/>
              <a:t>Poor ethical standards at all levels </a:t>
            </a:r>
          </a:p>
          <a:p>
            <a:r>
              <a:rPr lang="en-US" b="1" dirty="0" smtClean="0"/>
              <a:t>Conflicts of Interest  and Lack of Transparency</a:t>
            </a:r>
          </a:p>
          <a:p>
            <a:r>
              <a:rPr lang="en-US" b="1" dirty="0" smtClean="0"/>
              <a:t>Corruption and inadequate internal governance</a:t>
            </a:r>
          </a:p>
          <a:p>
            <a:r>
              <a:rPr lang="en-US" b="1" dirty="0" smtClean="0"/>
              <a:t>Absence of Credible Self-regulation </a:t>
            </a:r>
          </a:p>
          <a:p>
            <a:r>
              <a:rPr lang="en-US" b="1" dirty="0" smtClean="0"/>
              <a:t>Breakdown of Editorial/Commercial Divide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9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Digital, Open Journalism</a:t>
            </a:r>
            <a:endParaRPr lang="en-US" sz="48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86400"/>
          </a:xfrm>
        </p:spPr>
        <p:txBody>
          <a:bodyPr>
            <a:normAutofit/>
          </a:bodyPr>
          <a:lstStyle/>
          <a:p>
            <a:r>
              <a:rPr lang="en-US" b="1" dirty="0" smtClean="0"/>
              <a:t>Audience is new layer of Media Pyramid</a:t>
            </a:r>
          </a:p>
          <a:p>
            <a:r>
              <a:rPr lang="en-US" b="1" dirty="0" smtClean="0"/>
              <a:t>Confusion over who is a journalist and what are acts of journalism</a:t>
            </a:r>
          </a:p>
          <a:p>
            <a:r>
              <a:rPr lang="en-US" b="1" dirty="0" smtClean="0"/>
              <a:t>Rethinking role and work of journalism: more analysis, context, explanation and meaning</a:t>
            </a:r>
          </a:p>
          <a:p>
            <a:r>
              <a:rPr lang="en-US" b="1" dirty="0" smtClean="0"/>
              <a:t>Challenge of Rush to Publish and Clicks over Content</a:t>
            </a:r>
          </a:p>
          <a:p>
            <a:r>
              <a:rPr lang="en-US" b="1" dirty="0" smtClean="0"/>
              <a:t>Responsibility of all in use of information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4015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75716" y="3225225"/>
            <a:ext cx="63983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Do-it-yourself ethics </a:t>
            </a:r>
          </a:p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code project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685800"/>
            <a:ext cx="30480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302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358</Words>
  <Application>Microsoft Office PowerPoint</Application>
  <PresentationFormat>On-screen Show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Ethical Journalism Network </vt:lpstr>
      <vt:lpstr>         Who we are</vt:lpstr>
      <vt:lpstr>PowerPoint Presentation</vt:lpstr>
      <vt:lpstr>Ethical Journalism is  Not Free Expression</vt:lpstr>
      <vt:lpstr>Media Integrity:  Roots of the Crisis</vt:lpstr>
      <vt:lpstr>Decline of Press Freedom in Democratic Countries</vt:lpstr>
      <vt:lpstr>Result: Weak Media Attachment to Values</vt:lpstr>
      <vt:lpstr>Digital, Open Journalism</vt:lpstr>
      <vt:lpstr>PowerPoint Presentation</vt:lpstr>
      <vt:lpstr>Fundamental principles </vt:lpstr>
      <vt:lpstr>40 specific areas</vt:lpstr>
      <vt:lpstr>Have Your Say </vt:lpstr>
      <vt:lpstr>Integrity as a Driver of Public Information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Columbia University</dc:creator>
  <cp:lastModifiedBy>Aidan</cp:lastModifiedBy>
  <cp:revision>31</cp:revision>
  <dcterms:created xsi:type="dcterms:W3CDTF">2014-04-27T16:33:19Z</dcterms:created>
  <dcterms:modified xsi:type="dcterms:W3CDTF">2014-06-13T08:43:55Z</dcterms:modified>
</cp:coreProperties>
</file>